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762" r:id="rId2"/>
    <p:sldMasterId id="2147483814" r:id="rId3"/>
    <p:sldMasterId id="2147483854" r:id="rId4"/>
    <p:sldMasterId id="2147483890" r:id="rId5"/>
    <p:sldMasterId id="2147483898" r:id="rId6"/>
  </p:sldMasterIdLst>
  <p:notesMasterIdLst>
    <p:notesMasterId r:id="rId34"/>
  </p:notesMasterIdLst>
  <p:handoutMasterIdLst>
    <p:handoutMasterId r:id="rId35"/>
  </p:handoutMasterIdLst>
  <p:sldIdLst>
    <p:sldId id="733" r:id="rId7"/>
    <p:sldId id="736" r:id="rId8"/>
    <p:sldId id="783" r:id="rId9"/>
    <p:sldId id="784" r:id="rId10"/>
    <p:sldId id="758" r:id="rId11"/>
    <p:sldId id="785" r:id="rId12"/>
    <p:sldId id="760" r:id="rId13"/>
    <p:sldId id="735" r:id="rId14"/>
    <p:sldId id="762" r:id="rId15"/>
    <p:sldId id="772" r:id="rId16"/>
    <p:sldId id="741" r:id="rId17"/>
    <p:sldId id="788" r:id="rId18"/>
    <p:sldId id="786" r:id="rId19"/>
    <p:sldId id="787" r:id="rId20"/>
    <p:sldId id="781" r:id="rId21"/>
    <p:sldId id="764" r:id="rId22"/>
    <p:sldId id="780" r:id="rId23"/>
    <p:sldId id="777" r:id="rId24"/>
    <p:sldId id="789" r:id="rId25"/>
    <p:sldId id="778" r:id="rId26"/>
    <p:sldId id="779" r:id="rId27"/>
    <p:sldId id="744" r:id="rId28"/>
    <p:sldId id="745" r:id="rId29"/>
    <p:sldId id="746" r:id="rId30"/>
    <p:sldId id="747" r:id="rId31"/>
    <p:sldId id="782" r:id="rId32"/>
    <p:sldId id="748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6917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3836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76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678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4596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1518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8432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5356" algn="l" defTabSz="913836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198C"/>
    <a:srgbClr val="17375E"/>
    <a:srgbClr val="E00261"/>
    <a:srgbClr val="777777"/>
    <a:srgbClr val="969696"/>
    <a:srgbClr val="C0C0C0"/>
    <a:srgbClr val="EE004F"/>
    <a:srgbClr val="FFA7D3"/>
    <a:srgbClr val="FEC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4" autoAdjust="0"/>
    <p:restoredTop sz="97477" autoAdjust="0"/>
  </p:normalViewPr>
  <p:slideViewPr>
    <p:cSldViewPr>
      <p:cViewPr varScale="1">
        <p:scale>
          <a:sx n="82" d="100"/>
          <a:sy n="82" d="100"/>
        </p:scale>
        <p:origin x="1498" y="72"/>
      </p:cViewPr>
      <p:guideLst>
        <p:guide orient="horz" pos="2256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5" d="100"/>
          <a:sy n="85" d="100"/>
        </p:scale>
        <p:origin x="-2226" y="294"/>
      </p:cViewPr>
      <p:guideLst>
        <p:guide orient="horz" pos="2929"/>
        <p:guide pos="2209"/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0C0C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101-4AC4-A8A1-192EF47606DA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101-4AC4-A8A1-192EF47606DA}"/>
              </c:ext>
            </c:extLst>
          </c:dPt>
          <c:dPt>
            <c:idx val="2"/>
            <c:bubble3D val="0"/>
            <c:spPr>
              <a:solidFill>
                <a:srgbClr val="777777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101-4AC4-A8A1-192EF47606DA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101-4AC4-A8A1-192EF47606DA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101-4AC4-A8A1-192EF47606DA}"/>
              </c:ext>
            </c:extLst>
          </c:dPt>
          <c:dPt>
            <c:idx val="5"/>
            <c:bubble3D val="0"/>
            <c:spPr>
              <a:solidFill>
                <a:srgbClr val="D6009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101-4AC4-A8A1-192EF47606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>
                      <a:solidFill>
                        <a:schemeClr val="tx1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101-4AC4-A8A1-192EF47606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(10)'!$F$20:$F$25</c:f>
              <c:strCache>
                <c:ptCount val="6"/>
                <c:pt idx="0">
                  <c:v>1-99</c:v>
                </c:pt>
                <c:pt idx="1">
                  <c:v>100-119</c:v>
                </c:pt>
                <c:pt idx="2">
                  <c:v>120-149</c:v>
                </c:pt>
                <c:pt idx="3">
                  <c:v>150-159</c:v>
                </c:pt>
                <c:pt idx="4">
                  <c:v>160-199</c:v>
                </c:pt>
                <c:pt idx="5">
                  <c:v>200-660</c:v>
                </c:pt>
              </c:strCache>
            </c:strRef>
          </c:cat>
          <c:val>
            <c:numRef>
              <c:f>'Sheet1 (10)'!$G$20:$G$25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15</c:v>
                </c:pt>
                <c:pt idx="3">
                  <c:v>11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01-4AC4-A8A1-192EF47606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0C0C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80B-4D2B-A001-D6441A87D45D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80B-4D2B-A001-D6441A87D45D}"/>
              </c:ext>
            </c:extLst>
          </c:dPt>
          <c:dPt>
            <c:idx val="2"/>
            <c:bubble3D val="0"/>
            <c:spPr>
              <a:solidFill>
                <a:srgbClr val="777777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80B-4D2B-A001-D6441A87D45D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80B-4D2B-A001-D6441A87D45D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80B-4D2B-A001-D6441A87D45D}"/>
              </c:ext>
            </c:extLst>
          </c:dPt>
          <c:dPt>
            <c:idx val="5"/>
            <c:bubble3D val="0"/>
            <c:spPr>
              <a:solidFill>
                <a:srgbClr val="D6009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80B-4D2B-A001-D6441A87D45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>
                      <a:solidFill>
                        <a:schemeClr val="tx1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80B-4D2B-A001-D6441A87D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(10)'!$F$20:$F$25</c:f>
              <c:strCache>
                <c:ptCount val="6"/>
                <c:pt idx="0">
                  <c:v>1-99</c:v>
                </c:pt>
                <c:pt idx="1">
                  <c:v>100-119</c:v>
                </c:pt>
                <c:pt idx="2">
                  <c:v>120-149</c:v>
                </c:pt>
                <c:pt idx="3">
                  <c:v>150-159</c:v>
                </c:pt>
                <c:pt idx="4">
                  <c:v>160-199</c:v>
                </c:pt>
                <c:pt idx="5">
                  <c:v>200-660</c:v>
                </c:pt>
              </c:strCache>
            </c:strRef>
          </c:cat>
          <c:val>
            <c:numRef>
              <c:f>'Sheet1 (10)'!$G$20:$G$25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15</c:v>
                </c:pt>
                <c:pt idx="3">
                  <c:v>11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0B-4D2B-A001-D6441A87D4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4673747548711"/>
          <c:y val="0.11041127111859395"/>
          <c:w val="0.47982663248294949"/>
          <c:h val="0.79971096793942997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0C0C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E0-460D-A492-1D9074D8309B}"/>
              </c:ext>
            </c:extLst>
          </c:dPt>
          <c:dPt>
            <c:idx val="1"/>
            <c:bubble3D val="0"/>
            <c:spPr>
              <a:solidFill>
                <a:srgbClr val="96969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E0-460D-A492-1D9074D8309B}"/>
              </c:ext>
            </c:extLst>
          </c:dPt>
          <c:dPt>
            <c:idx val="2"/>
            <c:bubble3D val="0"/>
            <c:spPr>
              <a:solidFill>
                <a:srgbClr val="777777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BE0-460D-A492-1D9074D8309B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BE0-460D-A492-1D9074D8309B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BE0-460D-A492-1D9074D8309B}"/>
              </c:ext>
            </c:extLst>
          </c:dPt>
          <c:dPt>
            <c:idx val="5"/>
            <c:bubble3D val="0"/>
            <c:spPr>
              <a:solidFill>
                <a:srgbClr val="D6009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BE0-460D-A492-1D9074D8309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>
                      <a:solidFill>
                        <a:schemeClr val="tx1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BE0-460D-A492-1D9074D8309B}"/>
                </c:ext>
              </c:extLst>
            </c:dLbl>
            <c:dLbl>
              <c:idx val="1"/>
              <c:layout>
                <c:manualLayout>
                  <c:x val="-7.2639688946356668E-2"/>
                  <c:y val="0.1021099591972321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E0-460D-A492-1D9074D8309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BE0-460D-A492-1D9074D83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(3)'!$F$20:$F$25</c:f>
              <c:strCache>
                <c:ptCount val="6"/>
                <c:pt idx="0">
                  <c:v>0-99</c:v>
                </c:pt>
                <c:pt idx="1">
                  <c:v>100-119</c:v>
                </c:pt>
                <c:pt idx="2">
                  <c:v>120-149</c:v>
                </c:pt>
                <c:pt idx="3">
                  <c:v>150-159</c:v>
                </c:pt>
                <c:pt idx="4">
                  <c:v>160-199</c:v>
                </c:pt>
                <c:pt idx="5">
                  <c:v>200-732</c:v>
                </c:pt>
              </c:strCache>
            </c:strRef>
          </c:cat>
          <c:val>
            <c:numRef>
              <c:f>'Sheet1 (3)'!$G$20:$G$25</c:f>
              <c:numCache>
                <c:formatCode>General</c:formatCode>
                <c:ptCount val="6"/>
                <c:pt idx="0">
                  <c:v>9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35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E0-460D-A492-1D9074D830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09150107726402E-2"/>
          <c:y val="8.436448840818643E-2"/>
          <c:w val="0.92463397379260848"/>
          <c:h val="0.532914832327843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'Sheet1 (4)'!$H$10</c:f>
              <c:strCache>
                <c:ptCount val="1"/>
                <c:pt idx="0">
                  <c:v>300-732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val>
            <c:numRef>
              <c:f>'Sheet1 (4)'!$I$10</c:f>
              <c:numCache>
                <c:formatCode>General</c:formatCode>
                <c:ptCount val="1"/>
                <c:pt idx="0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B-4D1C-A968-F6195865ACAC}"/>
            </c:ext>
          </c:extLst>
        </c:ser>
        <c:ser>
          <c:idx val="1"/>
          <c:order val="1"/>
          <c:tx>
            <c:strRef>
              <c:f>'Sheet1 (4)'!$H$11</c:f>
              <c:strCache>
                <c:ptCount val="1"/>
                <c:pt idx="0">
                  <c:v>200-299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val>
            <c:numRef>
              <c:f>'Sheet1 (4)'!$I$11</c:f>
              <c:numCache>
                <c:formatCode>General</c:formatCode>
                <c:ptCount val="1"/>
                <c:pt idx="0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B-4D1C-A968-F6195865ACAC}"/>
            </c:ext>
          </c:extLst>
        </c:ser>
        <c:ser>
          <c:idx val="2"/>
          <c:order val="2"/>
          <c:tx>
            <c:strRef>
              <c:f>'Sheet1 (4)'!$H$12</c:f>
              <c:strCache>
                <c:ptCount val="1"/>
                <c:pt idx="0">
                  <c:v>160-199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val>
            <c:numRef>
              <c:f>'Sheet1 (4)'!$I$12</c:f>
              <c:numCache>
                <c:formatCode>General</c:formatCode>
                <c:ptCount val="1"/>
                <c:pt idx="0">
                  <c:v>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DB-4D1C-A968-F6195865ACAC}"/>
            </c:ext>
          </c:extLst>
        </c:ser>
        <c:ser>
          <c:idx val="3"/>
          <c:order val="3"/>
          <c:tx>
            <c:strRef>
              <c:f>'Sheet1 (4)'!$H$13</c:f>
              <c:strCache>
                <c:ptCount val="1"/>
                <c:pt idx="0">
                  <c:v>150-159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val>
            <c:numRef>
              <c:f>'Sheet1 (4)'!$I$13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B-4D1C-A968-F6195865ACAC}"/>
            </c:ext>
          </c:extLst>
        </c:ser>
        <c:ser>
          <c:idx val="4"/>
          <c:order val="4"/>
          <c:tx>
            <c:strRef>
              <c:f>'Sheet1 (4)'!$H$14</c:f>
              <c:strCache>
                <c:ptCount val="1"/>
                <c:pt idx="0">
                  <c:v>120-149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'Sheet1 (4)'!$I$14</c:f>
              <c:numCache>
                <c:formatCode>General</c:formatCode>
                <c:ptCount val="1"/>
                <c:pt idx="0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DB-4D1C-A968-F6195865ACAC}"/>
            </c:ext>
          </c:extLst>
        </c:ser>
        <c:ser>
          <c:idx val="5"/>
          <c:order val="5"/>
          <c:tx>
            <c:strRef>
              <c:f>'Sheet1 (4)'!$H$15</c:f>
              <c:strCache>
                <c:ptCount val="1"/>
                <c:pt idx="0">
                  <c:v>100-119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'Sheet1 (4)'!$I$15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DB-4D1C-A968-F6195865ACAC}"/>
            </c:ext>
          </c:extLst>
        </c:ser>
        <c:ser>
          <c:idx val="6"/>
          <c:order val="6"/>
          <c:tx>
            <c:strRef>
              <c:f>'Sheet1 (4)'!$H$16</c:f>
              <c:strCache>
                <c:ptCount val="1"/>
                <c:pt idx="0">
                  <c:v>1-99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'Sheet1 (4)'!$I$16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DB-4D1C-A968-F6195865A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4963200"/>
        <c:axId val="64827392"/>
      </c:barChart>
      <c:catAx>
        <c:axId val="74963200"/>
        <c:scaling>
          <c:orientation val="minMax"/>
        </c:scaling>
        <c:delete val="1"/>
        <c:axPos val="l"/>
        <c:majorTickMark val="none"/>
        <c:minorTickMark val="none"/>
        <c:tickLblPos val="nextTo"/>
        <c:crossAx val="64827392"/>
        <c:crosses val="autoZero"/>
        <c:auto val="1"/>
        <c:lblAlgn val="ctr"/>
        <c:lblOffset val="100"/>
        <c:noMultiLvlLbl val="0"/>
      </c:catAx>
      <c:valAx>
        <c:axId val="6482739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endParaRPr lang="ja-JP"/>
          </a:p>
        </c:txPr>
        <c:crossAx val="74963200"/>
        <c:crosses val="autoZero"/>
        <c:crossBetween val="between"/>
      </c:valAx>
      <c:spPr>
        <a:ln w="12700"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1013473930873E-2"/>
          <c:y val="4.3980703899045237E-2"/>
          <c:w val="0.96777973052138255"/>
          <c:h val="0.879053064277625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'Sheet1 (11)'!$H$10</c:f>
              <c:strCache>
                <c:ptCount val="1"/>
                <c:pt idx="0">
                  <c:v>300-660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val>
            <c:numRef>
              <c:f>'Sheet1 (11)'!$I$10</c:f>
              <c:numCache>
                <c:formatCode>General</c:formatCode>
                <c:ptCount val="1"/>
                <c:pt idx="0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0-47F5-AE3B-5DCDA0A4F05E}"/>
            </c:ext>
          </c:extLst>
        </c:ser>
        <c:ser>
          <c:idx val="1"/>
          <c:order val="1"/>
          <c:tx>
            <c:strRef>
              <c:f>'Sheet1 (11)'!$H$11</c:f>
              <c:strCache>
                <c:ptCount val="1"/>
                <c:pt idx="0">
                  <c:v>200-299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val>
            <c:numRef>
              <c:f>'Sheet1 (11)'!$I$11</c:f>
              <c:numCache>
                <c:formatCode>General</c:formatCode>
                <c:ptCount val="1"/>
                <c:pt idx="0">
                  <c:v>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00-47F5-AE3B-5DCDA0A4F05E}"/>
            </c:ext>
          </c:extLst>
        </c:ser>
        <c:ser>
          <c:idx val="2"/>
          <c:order val="2"/>
          <c:tx>
            <c:strRef>
              <c:f>'Sheet1 (11)'!$H$12</c:f>
              <c:strCache>
                <c:ptCount val="1"/>
                <c:pt idx="0">
                  <c:v>160-199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val>
            <c:numRef>
              <c:f>'Sheet1 (11)'!$I$12</c:f>
              <c:numCache>
                <c:formatCode>General</c:formatCode>
                <c:ptCount val="1"/>
                <c:pt idx="0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0-47F5-AE3B-5DCDA0A4F05E}"/>
            </c:ext>
          </c:extLst>
        </c:ser>
        <c:ser>
          <c:idx val="3"/>
          <c:order val="3"/>
          <c:tx>
            <c:strRef>
              <c:f>'Sheet1 (11)'!$H$13</c:f>
              <c:strCache>
                <c:ptCount val="1"/>
                <c:pt idx="0">
                  <c:v>150-159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val>
            <c:numRef>
              <c:f>'Sheet1 (11)'!$I$13</c:f>
              <c:numCache>
                <c:formatCode>General</c:formatCode>
                <c:ptCount val="1"/>
                <c:pt idx="0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00-47F5-AE3B-5DCDA0A4F05E}"/>
            </c:ext>
          </c:extLst>
        </c:ser>
        <c:ser>
          <c:idx val="4"/>
          <c:order val="4"/>
          <c:tx>
            <c:strRef>
              <c:f>'Sheet1 (11)'!$H$14</c:f>
              <c:strCache>
                <c:ptCount val="1"/>
                <c:pt idx="0">
                  <c:v>120-149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'Sheet1 (11)'!$I$14</c:f>
              <c:numCache>
                <c:formatCode>General</c:formatCode>
                <c:ptCount val="1"/>
                <c:pt idx="0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00-47F5-AE3B-5DCDA0A4F05E}"/>
            </c:ext>
          </c:extLst>
        </c:ser>
        <c:ser>
          <c:idx val="5"/>
          <c:order val="5"/>
          <c:tx>
            <c:strRef>
              <c:f>'Sheet1 (11)'!$H$15</c:f>
              <c:strCache>
                <c:ptCount val="1"/>
                <c:pt idx="0">
                  <c:v>100-119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val>
            <c:numRef>
              <c:f>'Sheet1 (11)'!$I$15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00-47F5-AE3B-5DCDA0A4F05E}"/>
            </c:ext>
          </c:extLst>
        </c:ser>
        <c:ser>
          <c:idx val="6"/>
          <c:order val="6"/>
          <c:tx>
            <c:strRef>
              <c:f>'Sheet1 (11)'!$H$16</c:f>
              <c:strCache>
                <c:ptCount val="1"/>
                <c:pt idx="0">
                  <c:v>1-99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'Sheet1 (11)'!$I$16</c:f>
              <c:numCache>
                <c:formatCode>General</c:formatCode>
                <c:ptCount val="1"/>
                <c:pt idx="0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00-47F5-AE3B-5DCDA0A4F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3347328"/>
        <c:axId val="123348864"/>
      </c:barChart>
      <c:catAx>
        <c:axId val="123347328"/>
        <c:scaling>
          <c:orientation val="minMax"/>
        </c:scaling>
        <c:delete val="1"/>
        <c:axPos val="l"/>
        <c:majorTickMark val="none"/>
        <c:minorTickMark val="none"/>
        <c:tickLblPos val="nextTo"/>
        <c:crossAx val="123348864"/>
        <c:crosses val="autoZero"/>
        <c:auto val="1"/>
        <c:lblAlgn val="ctr"/>
        <c:lblOffset val="100"/>
        <c:noMultiLvlLbl val="0"/>
      </c:catAx>
      <c:valAx>
        <c:axId val="123348864"/>
        <c:scaling>
          <c:orientation val="minMax"/>
        </c:scaling>
        <c:delete val="1"/>
        <c:axPos val="b"/>
        <c:majorGridlines/>
        <c:numFmt formatCode="0%" sourceLinked="1"/>
        <c:majorTickMark val="none"/>
        <c:minorTickMark val="none"/>
        <c:tickLblPos val="nextTo"/>
        <c:crossAx val="123347328"/>
        <c:crosses val="autoZero"/>
        <c:crossBetween val="between"/>
      </c:valAx>
      <c:spPr>
        <a:ln w="12700"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198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3A-4E09-835E-9D5A61BDAEB3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C3A-4E09-835E-9D5A61BDAEB3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C3A-4E09-835E-9D5A61BDAEB3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C3A-4E09-835E-9D5A61BDAEB3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C3A-4E09-835E-9D5A61BDAEB3}"/>
              </c:ext>
            </c:extLst>
          </c:dPt>
          <c:dPt>
            <c:idx val="5"/>
            <c:bubble3D val="0"/>
            <c:spPr>
              <a:solidFill>
                <a:srgbClr val="17375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C3A-4E09-835E-9D5A61BDAEB3}"/>
              </c:ext>
            </c:extLst>
          </c:dPt>
          <c:dLbls>
            <c:dLbl>
              <c:idx val="4"/>
              <c:layout>
                <c:manualLayout>
                  <c:x val="8.1332609546972662E-2"/>
                  <c:y val="0.12239415518147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3A-4E09-835E-9D5A61BDAEB3}"/>
                </c:ext>
              </c:extLst>
            </c:dLbl>
            <c:dLbl>
              <c:idx val="5"/>
              <c:layout>
                <c:manualLayout>
                  <c:x val="-1.1661741637540547E-3"/>
                  <c:y val="8.351089389509498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800" b="1">
                      <a:solidFill>
                        <a:srgbClr val="002060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3A-4E09-835E-9D5A61BDA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 (12)'!$F$20:$F$25</c:f>
              <c:strCache>
                <c:ptCount val="6"/>
                <c:pt idx="0">
                  <c:v>0</c:v>
                </c:pt>
                <c:pt idx="1">
                  <c:v>1-49</c:v>
                </c:pt>
                <c:pt idx="2">
                  <c:v>50-59</c:v>
                </c:pt>
                <c:pt idx="3">
                  <c:v>60-69</c:v>
                </c:pt>
                <c:pt idx="4">
                  <c:v>70-100</c:v>
                </c:pt>
                <c:pt idx="5">
                  <c:v>101-200</c:v>
                </c:pt>
              </c:strCache>
            </c:strRef>
          </c:cat>
          <c:val>
            <c:numRef>
              <c:f>'Sheet1 (12)'!$G$20:$G$25</c:f>
              <c:numCache>
                <c:formatCode>General</c:formatCode>
                <c:ptCount val="6"/>
                <c:pt idx="0">
                  <c:v>6</c:v>
                </c:pt>
                <c:pt idx="1">
                  <c:v>25</c:v>
                </c:pt>
                <c:pt idx="2">
                  <c:v>37</c:v>
                </c:pt>
                <c:pt idx="3">
                  <c:v>8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3A-4E09-835E-9D5A61BDAE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09BCCE66-3D35-45A4-97FA-90F9CCBB5841}" type="datetime1">
              <a:rPr lang="en-US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272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8272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45F96E47-C8E2-4485-8231-C437400F7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5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1" y="0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EB3FD11-F4A1-4B36-A0F0-C667122A5EF3}" type="datetime1">
              <a:rPr lang="en-US"/>
              <a:pPr>
                <a:defRPr/>
              </a:pPr>
              <a:t>8/29/2018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6" y="4714137"/>
            <a:ext cx="5439987" cy="446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72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1" y="9428272"/>
            <a:ext cx="2944736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97" tIns="46551" rIns="93097" bIns="46551" numCol="1" anchor="b" anchorCtr="0" compatLnSpc="1">
            <a:prstTxWarp prst="textNoShape">
              <a:avLst/>
            </a:prstTxWarp>
          </a:bodyPr>
          <a:lstStyle>
            <a:lvl1pPr algn="r" defTabSz="931589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650A5DD0-1CB4-4EBD-9286-DD7038B13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575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9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8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6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596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18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32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56" algn="l" defTabSz="9138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lIns="92108" tIns="46054" rIns="92108" bIns="46054"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54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19400"/>
            <a:ext cx="9144000" cy="838200"/>
          </a:xfrm>
          <a:prstGeom prst="rect">
            <a:avLst/>
          </a:prstGeom>
          <a:noFill/>
          <a:effectLst/>
        </p:spPr>
        <p:txBody>
          <a:bodyPr lIns="91383" tIns="45692" rIns="91383" bIns="45692" anchor="t" anchorCtr="0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60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2981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172200"/>
            <a:ext cx="6019800" cy="17526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CHOOSE ONE: TAKE ACTION, EXCHANGE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lIns="91383" tIns="45692" rIns="91383" bIns="45692"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6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4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5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05200"/>
            <a:ext cx="8686800" cy="1828800"/>
          </a:xfrm>
          <a:prstGeom prst="rect">
            <a:avLst/>
          </a:prstGeom>
          <a:noFill/>
          <a:effectLst/>
        </p:spPr>
        <p:txBody>
          <a:bodyPr lIns="0" tIns="0" rIns="0" bIns="0" anchor="t" anchorCtr="0">
            <a:noAutofit/>
          </a:bodyPr>
          <a:lstStyle>
            <a:lvl1pPr algn="l">
              <a:defRPr sz="3600" b="1" i="0">
                <a:solidFill>
                  <a:srgbClr val="1745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SECTION BREAK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248401"/>
            <a:ext cx="6019800" cy="533400"/>
          </a:xfrm>
          <a:prstGeom prst="rect">
            <a:avLst/>
          </a:prstGeom>
        </p:spPr>
        <p:txBody>
          <a:bodyPr lIns="91383" tIns="45692" rIns="91383"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100 YEARS OF DOING GOOD IN THE WORLD</a:t>
            </a:r>
          </a:p>
        </p:txBody>
      </p:sp>
    </p:spTree>
    <p:extLst>
      <p:ext uri="{BB962C8B-B14F-4D97-AF65-F5344CB8AC3E}">
        <p14:creationId xmlns:p14="http://schemas.microsoft.com/office/powerpoint/2010/main" val="3615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5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34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5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5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5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5924" indent="0">
              <a:buNone/>
              <a:defRPr sz="2000" b="1"/>
            </a:lvl2pPr>
            <a:lvl3pPr marL="911872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53" indent="0">
              <a:buNone/>
              <a:defRPr sz="1600" b="1"/>
            </a:lvl5pPr>
            <a:lvl6pPr marL="2279691" indent="0">
              <a:buNone/>
              <a:defRPr sz="1600" b="1"/>
            </a:lvl6pPr>
            <a:lvl7pPr marL="2735635" indent="0">
              <a:buNone/>
              <a:defRPr sz="1600" b="1"/>
            </a:lvl7pPr>
            <a:lvl8pPr marL="3191568" indent="0">
              <a:buNone/>
              <a:defRPr sz="1600" b="1"/>
            </a:lvl8pPr>
            <a:lvl9pPr marL="364750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5924" indent="0">
              <a:buNone/>
              <a:defRPr sz="2000" b="1"/>
            </a:lvl2pPr>
            <a:lvl3pPr marL="911872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53" indent="0">
              <a:buNone/>
              <a:defRPr sz="1600" b="1"/>
            </a:lvl5pPr>
            <a:lvl6pPr marL="2279691" indent="0">
              <a:buNone/>
              <a:defRPr sz="1600" b="1"/>
            </a:lvl6pPr>
            <a:lvl7pPr marL="2735635" indent="0">
              <a:buNone/>
              <a:defRPr sz="1600" b="1"/>
            </a:lvl7pPr>
            <a:lvl8pPr marL="3191568" indent="0">
              <a:buNone/>
              <a:defRPr sz="1600" b="1"/>
            </a:lvl8pPr>
            <a:lvl9pPr marL="364750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49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3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3023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76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8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9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29400" cy="487362"/>
          </a:xfrm>
          <a:prstGeom prst="rect">
            <a:avLst/>
          </a:prstGeom>
        </p:spPr>
        <p:txBody>
          <a:bodyPr lIns="91383" tIns="45692" rIns="91383" bIns="45692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95600" y="6248401"/>
            <a:ext cx="6019800" cy="533400"/>
          </a:xfrm>
          <a:prstGeom prst="rect">
            <a:avLst/>
          </a:prstGeom>
        </p:spPr>
        <p:txBody>
          <a:bodyPr lIns="91383" tIns="45692" rIns="91383" bIns="0">
            <a:noAutofit/>
          </a:bodyPr>
          <a:lstStyle>
            <a:lvl1pPr marL="0" indent="0" algn="r">
              <a:buNone/>
              <a:defRPr sz="1400" b="1" i="0">
                <a:solidFill>
                  <a:srgbClr val="01B4E7"/>
                </a:solidFill>
                <a:latin typeface="Arial Narrow Bold"/>
                <a:cs typeface="Arial Narrow Bold"/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100 YEARS OF DOING GOOD IN THE WORLD</a:t>
            </a:r>
          </a:p>
        </p:txBody>
      </p:sp>
    </p:spTree>
    <p:extLst>
      <p:ext uri="{BB962C8B-B14F-4D97-AF65-F5344CB8AC3E}">
        <p14:creationId xmlns:p14="http://schemas.microsoft.com/office/powerpoint/2010/main" val="27297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17458F"/>
                </a:solidFill>
              </a:defRPr>
            </a:lvl1pPr>
            <a:lvl2pPr>
              <a:defRPr sz="2000">
                <a:solidFill>
                  <a:srgbClr val="17458F"/>
                </a:solidFill>
              </a:defRPr>
            </a:lvl2pPr>
            <a:lvl3pPr>
              <a:defRPr sz="1800">
                <a:solidFill>
                  <a:srgbClr val="17458F"/>
                </a:solidFill>
              </a:defRPr>
            </a:lvl3pPr>
            <a:lvl4pPr>
              <a:defRPr sz="1600">
                <a:solidFill>
                  <a:srgbClr val="17458F"/>
                </a:solidFill>
              </a:defRPr>
            </a:lvl4pPr>
            <a:lvl5pPr>
              <a:defRPr sz="1600">
                <a:solidFill>
                  <a:srgbClr val="17458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5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3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2977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892981" y="2268141"/>
            <a:ext cx="7358063" cy="2321719"/>
          </a:xfrm>
          <a:prstGeom prst="rect">
            <a:avLst/>
          </a:prstGeom>
        </p:spPr>
        <p:txBody>
          <a:bodyPr lIns="91421" tIns="45711" rIns="91421" bIns="45711"/>
          <a:lstStyle/>
          <a:p>
            <a:r>
              <a:t>タイトルテキスト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/>
          <a:p>
            <a:fld id="{86CB4B4D-7CA3-9044-876B-883B54F8677D}" type="slidenum">
              <a:rPr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0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9F925CBC-5D63-4841-856B-2ED1B4A34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4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7458F"/>
                </a:solidFill>
              </a:defRPr>
            </a:lvl1pPr>
            <a:lvl2pPr>
              <a:defRPr sz="2400">
                <a:solidFill>
                  <a:srgbClr val="17458F"/>
                </a:solidFill>
              </a:defRPr>
            </a:lvl2pPr>
            <a:lvl3pPr>
              <a:defRPr sz="2000">
                <a:solidFill>
                  <a:srgbClr val="17458F"/>
                </a:solidFill>
              </a:defRPr>
            </a:lvl3pPr>
            <a:lvl4pPr>
              <a:defRPr sz="1800">
                <a:solidFill>
                  <a:srgbClr val="17458F"/>
                </a:solidFill>
              </a:defRPr>
            </a:lvl4pPr>
            <a:lvl5pPr>
              <a:defRPr sz="1800">
                <a:solidFill>
                  <a:srgbClr val="17458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2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F100_lockup_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5715001"/>
            <a:ext cx="3581261" cy="8382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286000"/>
            <a:ext cx="9144000" cy="19050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69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indent="0" algn="l" defTabSz="456917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pic>
        <p:nvPicPr>
          <p:cNvPr id="2" name="Picture 1" descr="TRF100_lockup_R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875" r:id="rId3"/>
    <p:sldLayoutId id="2147483876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6917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rgbClr val="16316B"/>
          </a:solidFill>
          <a:latin typeface="Arial Narrow"/>
          <a:ea typeface="+mn-ea"/>
          <a:cs typeface="Arial Narrow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rgbClr val="16316B"/>
          </a:solidFill>
          <a:latin typeface="Arial Narrow"/>
          <a:ea typeface="+mn-ea"/>
          <a:cs typeface="Arial Narrow"/>
        </a:defRPr>
      </a:lvl2pPr>
      <a:lvl3pPr marL="1142294" indent="-228458" algn="l" defTabSz="456917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rgbClr val="16316B"/>
          </a:solidFill>
          <a:latin typeface="Arial Narrow"/>
          <a:ea typeface="+mn-ea"/>
          <a:cs typeface="Arial Narrow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rgbClr val="16316B"/>
          </a:solidFill>
          <a:latin typeface="Arial Narrow"/>
          <a:ea typeface="+mn-ea"/>
          <a:cs typeface="Arial Narrow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383" tIns="45692" rIns="91383" bIns="4569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383" tIns="45692" rIns="91383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74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6917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2294" indent="-228458" algn="l" defTabSz="456917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rgbClr val="00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383" tIns="45692" rIns="91383" bIns="4569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383" tIns="45692" rIns="91383" bIns="4569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IC16-Seoul_lockup_PMS_C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12"/>
            <a:ext cx="2088000" cy="4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6917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692" indent="-342692" algn="l" defTabSz="45691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494" indent="-285575" algn="l" defTabSz="45691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2294" indent="-228458" algn="l" defTabSz="45691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Georgia"/>
          <a:ea typeface="+mn-ea"/>
          <a:cs typeface="Georgia"/>
        </a:defRPr>
      </a:lvl3pPr>
      <a:lvl4pPr marL="1599216" indent="-228458" algn="l" defTabSz="45691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6140" indent="-228458" algn="l" defTabSz="45691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3059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4569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456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t"/>
          <a:lstStyle/>
          <a:p>
            <a:pPr algn="ctr" defTabSz="641430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184" tIns="45593" rIns="91184" bIns="455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184" tIns="45593" rIns="91184" bIns="4559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 vert="horz" lIns="91184" tIns="45593" rIns="91184" bIns="455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pPr defTabSz="641430"/>
            <a:fld id="{CAB2FCF9-CE33-3847-9706-1046D2EB2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14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4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5924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1965" indent="-341965" algn="l" defTabSz="455924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0898" indent="-284978" algn="l" defTabSz="455924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39844" indent="-227960" algn="l" defTabSz="455924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595776" indent="-227960" algn="l" defTabSz="455924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1730" indent="-227960" algn="l" defTabSz="455924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07669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597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542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458" indent="-227960" algn="l" defTabSz="45592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24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72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20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53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691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635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568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502" algn="l" defTabSz="455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191000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02" tIns="45702" rIns="91402" bIns="45702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TRF100_lockup_R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8" y="6172201"/>
            <a:ext cx="195341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011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761" indent="-342761" algn="l" defTabSz="457011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646" indent="-285632" algn="l" defTabSz="457011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2530" indent="-228505" algn="l" defTabSz="457011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599544" indent="-228505" algn="l" defTabSz="457011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6560" indent="-228505" algn="l" defTabSz="457011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3573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jp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315200" y="1631661"/>
            <a:ext cx="1462174" cy="280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23" tIns="32123" rIns="32123" bIns="32123" numCol="1" spcCol="26770" rtlCol="0" anchor="t">
            <a:spAutoFit/>
          </a:bodyPr>
          <a:lstStyle/>
          <a:p>
            <a:pPr defTabSz="321241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2018.</a:t>
            </a:r>
            <a:r>
              <a:rPr kumimoji="0" lang="ja-JP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　</a:t>
            </a:r>
            <a:r>
              <a:rPr kumimoji="0" lang="en-US" altLang="ja-JP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9.</a:t>
            </a:r>
            <a:r>
              <a:rPr kumimoji="0" lang="ja-JP" alt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　</a:t>
            </a:r>
            <a:r>
              <a:rPr kumimoji="0" lang="en-US" altLang="ja-JP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  <a:sym typeface="Tw Cen MT"/>
              </a:rPr>
              <a:t>1</a:t>
            </a:r>
            <a:endParaRPr kumimoji="0" lang="ja-JP" altLang="en-US" sz="1400" b="1" dirty="0">
              <a:solidFill>
                <a:srgbClr val="000000">
                  <a:lumMod val="75000"/>
                  <a:lumOff val="2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  <a:sym typeface="Tw Cen M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8364" y="2040292"/>
            <a:ext cx="8839199" cy="1080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23" tIns="32123" rIns="32123" bIns="32123" numCol="1" spcCol="26770" rtlCol="0" anchor="t">
            <a:spAutoFit/>
          </a:bodyPr>
          <a:lstStyle/>
          <a:p>
            <a:pPr algn="ctr" defTabSz="321241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2018</a:t>
            </a:r>
            <a:r>
              <a:rPr kumimoji="0" lang="ja-JP" altLang="en-US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－</a:t>
            </a:r>
            <a:r>
              <a:rPr kumimoji="0" lang="en-US" altLang="ja-JP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19</a:t>
            </a:r>
            <a:r>
              <a:rPr kumimoji="0" lang="ja-JP" altLang="en-US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年度　</a:t>
            </a:r>
            <a:r>
              <a:rPr kumimoji="0" lang="en-US" altLang="ja-JP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RID2660</a:t>
            </a:r>
            <a:r>
              <a:rPr kumimoji="0" lang="ja-JP" altLang="en-US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endParaRPr kumimoji="0" lang="en-US" altLang="ja-JP" sz="2200" b="1" dirty="0">
              <a:solidFill>
                <a:srgbClr val="000000">
                  <a:lumMod val="65000"/>
                  <a:lumOff val="3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algn="ctr" defTabSz="321241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地区財団セミナー</a:t>
            </a:r>
            <a:endParaRPr kumimoji="0" lang="en-US" altLang="ja-JP" sz="2200" b="1" dirty="0">
              <a:solidFill>
                <a:srgbClr val="000000">
                  <a:lumMod val="65000"/>
                  <a:lumOff val="3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486400" y="5410200"/>
            <a:ext cx="3146167" cy="1027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691" tIns="35691" rIns="35691" bIns="35691">
            <a:spAutoFit/>
          </a:bodyPr>
          <a:lstStyle/>
          <a:p>
            <a:pPr defTabSz="321241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ロータリー財団委員会</a:t>
            </a:r>
            <a:endParaRPr kumimoji="0" lang="en-US" altLang="ja-JP" sz="1800" b="1" dirty="0">
              <a:solidFill>
                <a:srgbClr val="000000">
                  <a:lumMod val="75000"/>
                  <a:lumOff val="2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defTabSz="321241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資金推進小委員会委員長　</a:t>
            </a:r>
            <a:endParaRPr kumimoji="0" sz="1800" b="1" dirty="0">
              <a:solidFill>
                <a:srgbClr val="000000">
                  <a:lumMod val="75000"/>
                  <a:lumOff val="2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defTabSz="321241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 sz="3300"/>
            </a:pPr>
            <a:r>
              <a:rPr kumimoji="0" lang="ja-JP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大谷隆英／大阪柏原</a:t>
            </a:r>
            <a:r>
              <a:rPr kumimoji="0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RC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257300" y="3200400"/>
            <a:ext cx="6629400" cy="1524000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Shape 190"/>
          <p:cNvSpPr/>
          <p:nvPr/>
        </p:nvSpPr>
        <p:spPr>
          <a:xfrm>
            <a:off x="2559036" y="3296363"/>
            <a:ext cx="4025894" cy="1080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2123" tIns="32123" rIns="32123" bIns="32123" anchor="ctr">
            <a:spAutoFit/>
          </a:bodyPr>
          <a:lstStyle>
            <a:lvl1pPr algn="ctr">
              <a:defRPr sz="6000" b="1">
                <a:solidFill>
                  <a:srgbClr val="005493"/>
                </a:solidFill>
              </a:defRPr>
            </a:lvl1pPr>
          </a:lstStyle>
          <a:p>
            <a:pPr defTabSz="32124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財団寄付と認証</a:t>
            </a:r>
            <a:endParaRPr kumimoji="0" lang="en-US" sz="4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pic>
        <p:nvPicPr>
          <p:cNvPr id="8" name="図 2">
            <a:extLst>
              <a:ext uri="{FF2B5EF4-FFF2-40B4-BE49-F238E27FC236}">
                <a16:creationId xmlns:a16="http://schemas.microsoft.com/office/drawing/2014/main" id="{3F35B4A2-4A96-4811-BBA1-1F1C7D98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7312"/>
            <a:ext cx="5105400" cy="72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9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668151" y="4071984"/>
            <a:ext cx="5097142" cy="630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142" tIns="32066" rIns="64142" bIns="32066" spcCol="0" rtlCol="0" anchor="ctr"/>
          <a:lstStyle/>
          <a:p>
            <a:pPr algn="ctr" defTabSz="320678" fontAlgn="auto">
              <a:spcBef>
                <a:spcPts val="0"/>
              </a:spcBef>
              <a:spcAft>
                <a:spcPts val="0"/>
              </a:spcAft>
            </a:pPr>
            <a:endParaRPr lang="ja-JP" altLang="en-US" sz="1300">
              <a:solidFill>
                <a:prstClr val="white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10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algn="ctr" defTabSz="912199"/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ロータリー財団への寄付推進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52401" y="990600"/>
            <a:ext cx="88392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8" rIns="91174" bIns="45588" rtlCol="0" anchor="ctr"/>
          <a:lstStyle/>
          <a:p>
            <a:pPr algn="ctr" defTabSz="912199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30790" y="1981200"/>
            <a:ext cx="891321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4" tIns="45588" rIns="91174" bIns="45588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/>
            <a:r>
              <a:rPr kumimoji="0" lang="ja-JP" altLang="en-US" sz="28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公益財団法人　ロータリー日本財団</a:t>
            </a:r>
            <a:r>
              <a:rPr kumimoji="0" lang="ja-JP" altLang="en-US" sz="2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0" lang="en-US" altLang="ja-JP" sz="2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2010.12.24</a:t>
            </a:r>
            <a:r>
              <a:rPr kumimoji="0" lang="ja-JP" altLang="en-US" sz="2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kumimoji="0" lang="en-US" altLang="ja-JP" sz="22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32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ロータリー財団の協力団体</a:t>
            </a:r>
            <a:endParaRPr kumimoji="0" lang="en-US" altLang="ja-JP" sz="20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kumimoji="0" lang="ja-JP" altLang="en-US" sz="2000" b="1" dirty="0">
                <a:solidFill>
                  <a:srgbClr val="F11D2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「特定公益増進法人」</a:t>
            </a:r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への寄付金として取り扱われ、</a:t>
            </a:r>
            <a:endParaRPr kumimoji="0" lang="en-US" altLang="ja-JP" sz="20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税制上の</a:t>
            </a:r>
            <a:r>
              <a:rPr kumimoji="0" lang="ja-JP" altLang="en-US" sz="2000" b="1" dirty="0">
                <a:solidFill>
                  <a:srgbClr val="F11D2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優遇措置</a:t>
            </a:r>
            <a:r>
              <a:rPr kumimoji="0" lang="ja-JP" altLang="en-US" sz="20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の対象</a:t>
            </a:r>
            <a:endParaRPr kumimoji="0" lang="en-US" altLang="ja-JP" sz="20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endParaRPr kumimoji="0" lang="en-US" altLang="ja-JP" sz="2800" b="1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>
              <a:spcBef>
                <a:spcPts val="1266"/>
              </a:spcBef>
            </a:pPr>
            <a:r>
              <a:rPr kumimoji="0" lang="ja-JP" altLang="en-US" sz="28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「所得控除」または　「税額控除」</a:t>
            </a:r>
            <a:endParaRPr lang="ja-JP" altLang="en-US" sz="2800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24001" y="5108958"/>
            <a:ext cx="6867994" cy="861728"/>
          </a:xfrm>
          <a:prstGeom prst="rect">
            <a:avLst/>
          </a:prstGeom>
        </p:spPr>
        <p:txBody>
          <a:bodyPr wrap="square" lIns="91174" tIns="45588" rIns="91174" bIns="45588">
            <a:spAutoFit/>
          </a:bodyPr>
          <a:lstStyle/>
          <a:p>
            <a:pPr defTabSz="912199"/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確定申告用領収証の発送時期（所属クラブ宛）</a:t>
            </a:r>
            <a:endParaRPr lang="en-US" altLang="ja-JP" sz="2000" b="1" dirty="0">
              <a:solidFill>
                <a:srgbClr val="16316B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912199">
              <a:spcBef>
                <a:spcPts val="1200"/>
              </a:spcBef>
            </a:pP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月分　翌年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　　　　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月分　同年</a:t>
            </a:r>
            <a:r>
              <a:rPr lang="en-US" altLang="ja-JP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000" b="1" dirty="0">
                <a:solidFill>
                  <a:srgbClr val="16316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905000" y="3643359"/>
            <a:ext cx="914400" cy="319087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74" tIns="45588" rIns="91174" bIns="45588" rtlCol="0" anchor="ctr"/>
          <a:lstStyle/>
          <a:p>
            <a:pPr algn="ctr" defTabSz="912199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152401" y="990600"/>
            <a:ext cx="868680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74" tIns="45588" rIns="91174" bIns="45588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/>
            <a:r>
              <a:rPr kumimoji="0" lang="ja-JP" altLang="en-US" sz="2800" b="1" i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Meiryo UI" pitchFamily="50" charset="-128"/>
              </a:rPr>
              <a:t>３</a:t>
            </a:r>
            <a:r>
              <a:rPr kumimoji="0" lang="ja-JP" altLang="en-US" sz="2800" b="1" dirty="0">
                <a:solidFill>
                  <a:srgbClr val="16316B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ロータリー財団への寄付は税制上の優遇措置の対象</a:t>
            </a:r>
            <a:endParaRPr lang="ja-JP" altLang="en-US" sz="2800" dirty="0">
              <a:solidFill>
                <a:srgbClr val="16316B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65294" y="2536949"/>
            <a:ext cx="2667000" cy="338554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defTabSz="912199"/>
            <a:r>
              <a:rPr lang="ja-JP" altLang="en-US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米山基金寄付は</a:t>
            </a:r>
            <a:r>
              <a:rPr lang="en-US" altLang="ja-JP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1978</a:t>
            </a:r>
            <a:r>
              <a:rPr lang="ja-JP" altLang="en-US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年から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5650994" y="2537229"/>
            <a:ext cx="2895600" cy="36933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12" tIns="45607" rIns="91212" bIns="45607" rtlCol="0" anchor="ctr"/>
          <a:lstStyle/>
          <a:p>
            <a:pPr algn="ctr" defTabSz="912199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38200" y="3544141"/>
            <a:ext cx="27672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003366"/>
          </a:solidFill>
          <a:ln w="13970" cap="flat" cmpd="sng" algn="ctr">
            <a:noFill/>
            <a:prstDash val="solid"/>
          </a:ln>
          <a:effectLst/>
        </p:spPr>
        <p:txBody>
          <a:bodyPr lIns="64139" tIns="32064" rIns="64139" bIns="32064" spcCol="0" rtlCol="0" anchor="ctr"/>
          <a:lstStyle/>
          <a:p>
            <a:pPr algn="ctr" defTabSz="641397" fontAlgn="auto">
              <a:spcBef>
                <a:spcPts val="0"/>
              </a:spcBef>
              <a:spcAft>
                <a:spcPts val="0"/>
              </a:spcAft>
            </a:pPr>
            <a:endParaRPr lang="ja-JP" altLang="en-US" sz="1300" kern="0">
              <a:solidFill>
                <a:srgbClr val="FFFFFF"/>
              </a:solidFill>
              <a:latin typeface="Century Schoolbook" panose="02040604050505020304"/>
              <a:ea typeface="ＭＳ ゴシック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212" tIns="45607" rIns="91212" bIns="45607" rtlCol="0">
            <a:spAutoFit/>
          </a:bodyPr>
          <a:lstStyle/>
          <a:p>
            <a:pPr algn="ctr" defTabSz="320678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財団への寄付推進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487B1FA-112E-49EF-93F9-2CF1B5B4F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52404" y="914401"/>
            <a:ext cx="324800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21" tIns="45711" rIns="91421" bIns="45711">
            <a:spAutoFit/>
          </a:bodyPr>
          <a:lstStyle/>
          <a:p>
            <a:r>
              <a:rPr lang="ja-JP" altLang="en-US" sz="3200" i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募金方法の工夫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28600" y="1499175"/>
            <a:ext cx="8686800" cy="4278094"/>
          </a:xfrm>
          <a:prstGeom prst="rect">
            <a:avLst/>
          </a:prstGeom>
        </p:spPr>
        <p:txBody>
          <a:bodyPr wrap="square" lIns="91421" tIns="45711" rIns="91421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前後期 会費徴収時に　一定額を預かる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</a:t>
            </a:r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米山基金寄付・普通寄付金のイメージ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１年を通じ、分散して募る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</a:t>
            </a:r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米山月間、ﾛｰﾀﾘｰ財団月間、連続の負担軽減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楽しみを付加した募金活動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定期的に食事を軽食にして、残金を募金する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○　随時　個人的にオンラインから寄付する　　　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CA161B7-6964-41F8-9EEB-8B422A64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12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376452" y="1056444"/>
            <a:ext cx="6229552" cy="2000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21" tIns="45711" rIns="91421" bIns="4571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年度、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2017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18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日本の全てのクラブ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が寄付を行いました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「年次基金寄付ゼロクラブ」が</a:t>
            </a:r>
            <a:r>
              <a:rPr lang="ja-JP" altLang="en-US" sz="4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０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CA161B7-6964-41F8-9EEB-8B422A64E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9DC65E-8499-46C0-A04B-8B8FA8194AFA}"/>
              </a:ext>
            </a:extLst>
          </p:cNvPr>
          <p:cNvSpPr/>
          <p:nvPr/>
        </p:nvSpPr>
        <p:spPr>
          <a:xfrm>
            <a:off x="1789847" y="3441556"/>
            <a:ext cx="5564305" cy="22775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21" tIns="45711" rIns="91421" bIns="4571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第２６６０地区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のクラブにおいては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前年度まで</a:t>
            </a:r>
            <a:endParaRPr lang="en-US" altLang="ja-JP" sz="34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「年次基金寄付ゼロクラブ」は</a:t>
            </a:r>
            <a:r>
              <a:rPr lang="ja-JP" altLang="en-US" sz="4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０</a:t>
            </a:r>
          </a:p>
        </p:txBody>
      </p:sp>
    </p:spTree>
    <p:extLst>
      <p:ext uri="{BB962C8B-B14F-4D97-AF65-F5344CB8AC3E}">
        <p14:creationId xmlns:p14="http://schemas.microsoft.com/office/powerpoint/2010/main" val="12732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13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25A554-BAE9-48D7-8858-BE7AA250F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B7CB900-5C69-4845-BDF0-7C0F85FB9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7" y="666992"/>
            <a:ext cx="7162326" cy="29055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231A9D3-49CC-4ED8-BC6B-324ED7519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63" y="3752915"/>
            <a:ext cx="3575874" cy="28368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5C4A1E5-158E-4936-8BBB-01E0A7B2E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37" y="727283"/>
            <a:ext cx="7314963" cy="54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14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25A554-BAE9-48D7-8858-BE7AA250F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  <p:pic>
        <p:nvPicPr>
          <p:cNvPr id="6147" name="Picture 3" descr="C:\Users\隆英\Desktop\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49581"/>
            <a:ext cx="5447616" cy="262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5352549-45EA-48CD-A337-E109D4BE6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42" y="914400"/>
            <a:ext cx="3653858" cy="4694741"/>
          </a:xfrm>
          <a:prstGeom prst="rect">
            <a:avLst/>
          </a:prstGeom>
        </p:spPr>
      </p:pic>
      <p:pic>
        <p:nvPicPr>
          <p:cNvPr id="6146" name="Picture 2" descr="C:\Users\隆英\Desktop\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21" y="362936"/>
            <a:ext cx="4249386" cy="64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線コネクタ 23"/>
          <p:cNvCxnSpPr/>
          <p:nvPr/>
        </p:nvCxnSpPr>
        <p:spPr>
          <a:xfrm>
            <a:off x="7041335" y="3028546"/>
            <a:ext cx="0" cy="2264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4709699" y="5246145"/>
            <a:ext cx="3400142" cy="604549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48371" y="5010398"/>
            <a:ext cx="1555247" cy="598453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98589" y="4114844"/>
            <a:ext cx="1555247" cy="604549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15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フローチャート : 論理積ゲート 4"/>
          <p:cNvSpPr/>
          <p:nvPr/>
        </p:nvSpPr>
        <p:spPr>
          <a:xfrm rot="5400000">
            <a:off x="528695" y="1326849"/>
            <a:ext cx="1676400" cy="160655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フローチャート : 論理積ゲート 8"/>
          <p:cNvSpPr/>
          <p:nvPr/>
        </p:nvSpPr>
        <p:spPr>
          <a:xfrm rot="5400000">
            <a:off x="2736971" y="1335994"/>
            <a:ext cx="1676400" cy="160655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フローチャート : 論理積ゲート 9"/>
          <p:cNvSpPr/>
          <p:nvPr/>
        </p:nvSpPr>
        <p:spPr>
          <a:xfrm rot="5400000">
            <a:off x="4879714" y="1366473"/>
            <a:ext cx="1676400" cy="1606550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フローチャート : 論理積ゲート 10"/>
          <p:cNvSpPr/>
          <p:nvPr/>
        </p:nvSpPr>
        <p:spPr>
          <a:xfrm rot="5400000">
            <a:off x="7628185" y="1423581"/>
            <a:ext cx="838200" cy="803275"/>
          </a:xfrm>
          <a:prstGeom prst="flowChartDelay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7" tIns="45654" rIns="91307" bIns="45654" rtlCol="0" anchor="ctr"/>
          <a:lstStyle/>
          <a:p>
            <a:pPr algn="ctr" defTabSz="913134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0322" y="1354302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年次基金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869688" y="1365078"/>
            <a:ext cx="1410964" cy="461665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algn="ctr" defTabSz="913134"/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ﾎﾟﾘｵﾌﾟﾗｽ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010028" y="1381736"/>
            <a:ext cx="1467068" cy="769441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恒久基金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/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（冠名基金）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22972" y="1577193"/>
            <a:ext cx="1415542" cy="461552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kumimoji="1"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charset="0"/>
              </a:rPr>
              <a:t>臨時基金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02575" y="3145323"/>
            <a:ext cx="2202847" cy="1477328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>
              <a:lnSpc>
                <a:spcPct val="150000"/>
              </a:lnSpc>
            </a:pP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％が３年後ＤＤＦ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50%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が３年後ＷＦ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収益が運営費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54725" y="3145322"/>
            <a:ext cx="2242922" cy="553998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ﾎﾟﾘｵ撲滅活動支援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600006" y="3145322"/>
            <a:ext cx="2468946" cy="1938992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元金そのまま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収益の</a:t>
            </a: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％がＤＤＦ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収益の</a:t>
            </a: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％がＷＦ</a:t>
            </a:r>
            <a:endParaRPr lang="en-US" altLang="ja-JP" sz="20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150000"/>
              </a:lnSpc>
            </a:pPr>
            <a:r>
              <a:rPr lang="ja-JP" altLang="en-US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冠名基金は＄</a:t>
            </a:r>
            <a:r>
              <a:rPr lang="en-US" altLang="ja-JP" sz="20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25,000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128515" y="2525620"/>
            <a:ext cx="1919288" cy="1087796"/>
          </a:xfrm>
          <a:prstGeom prst="rect">
            <a:avLst/>
          </a:prstGeom>
          <a:noFill/>
          <a:ln>
            <a:noFill/>
          </a:ln>
        </p:spPr>
        <p:txBody>
          <a:bodyPr wrap="none" lIns="91307" tIns="45654" rIns="91307" bIns="45654">
            <a:spAutoFit/>
          </a:bodyPr>
          <a:lstStyle/>
          <a:p>
            <a:pPr defTabSz="913134"/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承認されたﾌﾟﾛｼﾞｪｸﾄ</a:t>
            </a:r>
            <a:endParaRPr lang="en-US" altLang="ja-JP" sz="16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/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の補助金</a:t>
            </a:r>
            <a:endParaRPr lang="en-US" altLang="ja-JP" sz="16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3134">
              <a:lnSpc>
                <a:spcPct val="200000"/>
              </a:lnSpc>
            </a:pPr>
            <a:r>
              <a:rPr lang="ja-JP" altLang="en-US" sz="16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災害復興基金</a:t>
            </a:r>
            <a:endParaRPr lang="en-US" altLang="ja-JP" sz="16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2305422" y="3020140"/>
            <a:ext cx="0" cy="2264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591422" y="3064229"/>
            <a:ext cx="0" cy="2264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784114" y="5318037"/>
            <a:ext cx="3125246" cy="438576"/>
          </a:xfrm>
          <a:prstGeom prst="rect">
            <a:avLst/>
          </a:prstGeom>
          <a:noFill/>
        </p:spPr>
        <p:txBody>
          <a:bodyPr wrap="square" lIns="91307" tIns="45654" rIns="91307" bIns="45654" rtlCol="0">
            <a:spAutoFit/>
          </a:bodyPr>
          <a:lstStyle/>
          <a:p>
            <a:pPr defTabSz="913134"/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ベネファクター　</a:t>
            </a:r>
            <a:r>
              <a:rPr lang="en-US" altLang="ja-JP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名以上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52203" y="4213121"/>
            <a:ext cx="1447964" cy="438576"/>
          </a:xfrm>
          <a:prstGeom prst="rect">
            <a:avLst/>
          </a:prstGeom>
          <a:noFill/>
        </p:spPr>
        <p:txBody>
          <a:bodyPr wrap="square" lIns="91307" tIns="45654" rIns="91307" bIns="45654" rtlCol="0">
            <a:spAutoFit/>
          </a:bodyPr>
          <a:lstStyle/>
          <a:p>
            <a:pPr defTabSz="913134"/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</a:t>
            </a:r>
            <a:r>
              <a:rPr lang="en-US" altLang="ja-JP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50</a:t>
            </a:r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</a:t>
            </a:r>
            <a:endParaRPr lang="en-US" altLang="ja-JP" sz="2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4813" y="5087262"/>
            <a:ext cx="1711293" cy="438576"/>
          </a:xfrm>
          <a:prstGeom prst="rect">
            <a:avLst/>
          </a:prstGeom>
          <a:noFill/>
        </p:spPr>
        <p:txBody>
          <a:bodyPr wrap="square" lIns="91307" tIns="45654" rIns="91307" bIns="45654" rtlCol="0">
            <a:spAutoFit/>
          </a:bodyPr>
          <a:lstStyle/>
          <a:p>
            <a:pPr defTabSz="913134"/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</a:t>
            </a:r>
            <a:r>
              <a:rPr lang="en-US" altLang="ja-JP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150</a:t>
            </a:r>
            <a:r>
              <a:rPr lang="ja-JP" altLang="en-US" sz="2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</a:t>
            </a:r>
            <a:endParaRPr lang="en-US" altLang="ja-JP" sz="2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spcCol="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8233661-9FB1-443C-9F37-D164D6D52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 animBg="1"/>
      <p:bldP spid="2" grpId="0"/>
      <p:bldP spid="2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/>
          <p:nvPr/>
        </p:nvCxnSpPr>
        <p:spPr>
          <a:xfrm>
            <a:off x="3591097" y="5144868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295697" y="4389333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734098" y="934061"/>
            <a:ext cx="4163568" cy="2246769"/>
          </a:xfrm>
          <a:prstGeom prst="rect">
            <a:avLst/>
          </a:prstGeom>
          <a:noFill/>
          <a:ln>
            <a:noFill/>
          </a:ln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uFill>
                  <a:solidFill>
                    <a:srgbClr val="FF0000"/>
                  </a:solidFill>
                </a:u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年次基金、ﾎﾟﾘｵﾌﾟﾗｽ、</a:t>
            </a:r>
            <a:endParaRPr lang="en-US" altLang="ja-JP" sz="2800" dirty="0">
              <a:solidFill>
                <a:srgbClr val="003366"/>
              </a:solidFill>
              <a:uFill>
                <a:solidFill>
                  <a:srgbClr val="FF0000"/>
                </a:solidFill>
              </a:u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財団承認補助金に、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以上寄付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その後、＄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毎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endParaRPr lang="ja-JP" altLang="en-US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16</a:t>
            </a:fld>
            <a:endParaRPr lang="en-US" altLang="ja-JP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65" y="6153697"/>
            <a:ext cx="1981199" cy="46368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238297" y="934014"/>
            <a:ext cx="4414858" cy="1815882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ﾎﾟｰﾙ・ﾊﾘｽ・ﾌｪﾛｰ：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ﾏﾙﾁﾌﾟﾙ・ﾎﾟｰﾙ・ﾊﾘｽ・ﾌｪﾛｰ：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8297" y="3058989"/>
            <a:ext cx="8028432" cy="523220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ﾍﾞﾈﾌｧｸﾀｰ：　</a:t>
            </a:r>
            <a:r>
              <a:rPr lang="ja-JP" altLang="en-US" sz="2800" dirty="0">
                <a:solidFill>
                  <a:srgbClr val="003366"/>
                </a:solidFill>
                <a:uFill>
                  <a:solidFill>
                    <a:srgbClr val="FF0000"/>
                  </a:solidFill>
                </a:u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恒久基金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以上寄付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8297" y="3905815"/>
            <a:ext cx="8645764" cy="523220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ﾒｼﾞｬｰﾄﾞﾅｰ：　</a:t>
            </a:r>
            <a:r>
              <a:rPr lang="ja-JP" altLang="en-US" sz="2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分類に関係なく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以上寄付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6397" y="4667815"/>
            <a:ext cx="8915400" cy="954107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ｱｰﾁ・ｸﾗﾝﾌ・ｿｻｴﾃｨ：　分類に関係なく累計＄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250,000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以上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defTabSz="911218"/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寄付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238297" y="2915283"/>
            <a:ext cx="8645764" cy="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82381" y="3752447"/>
            <a:ext cx="8645764" cy="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82381" y="4652643"/>
            <a:ext cx="8645764" cy="1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295697" y="3844261"/>
            <a:ext cx="2667000" cy="646331"/>
          </a:xfrm>
          <a:prstGeom prst="rect">
            <a:avLst/>
          </a:prstGeom>
          <a:solidFill>
            <a:srgbClr val="C0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２６６０地区に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６２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00597" y="4777551"/>
            <a:ext cx="2667000" cy="646002"/>
          </a:xfrm>
          <a:prstGeom prst="rect">
            <a:avLst/>
          </a:prstGeom>
          <a:solidFill>
            <a:srgbClr val="C0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２６６０地区に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２名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95897" y="2997434"/>
            <a:ext cx="4556760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ja-JP" altLang="en-US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</a:t>
            </a:r>
            <a:r>
              <a:rPr lang="en-US" altLang="ja-JP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達成時の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１回のみ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4810297" y="1391214"/>
            <a:ext cx="3124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219498" y="3524814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588807" y="5380731"/>
            <a:ext cx="2362199" cy="338554"/>
          </a:xfrm>
          <a:prstGeom prst="rect">
            <a:avLst/>
          </a:prstGeom>
          <a:noFill/>
        </p:spPr>
        <p:txBody>
          <a:bodyPr wrap="square" lIns="91113" tIns="45557" rIns="91113" bIns="45557" rtlCol="0">
            <a:spAutoFit/>
          </a:bodyPr>
          <a:lstStyle/>
          <a:p>
            <a:pPr defTabSz="911218"/>
            <a:r>
              <a:rPr lang="en-US" altLang="ja-JP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2018/03/28</a:t>
            </a:r>
            <a:r>
              <a:rPr lang="ja-JP" altLang="en-US" sz="1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現在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099452" y="2882820"/>
            <a:ext cx="6806251" cy="769112"/>
          </a:xfrm>
          <a:prstGeom prst="rect">
            <a:avLst/>
          </a:prstGeom>
          <a:solidFill>
            <a:srgbClr val="C00000"/>
          </a:solidFill>
        </p:spPr>
        <p:txBody>
          <a:bodyPr wrap="square" lIns="91113" tIns="45557" rIns="91113" bIns="45557" rtlCol="0">
            <a:spAutoFit/>
          </a:bodyPr>
          <a:lstStyle/>
          <a:p>
            <a:pPr algn="ctr" defTabSz="911218"/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2017-18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</a:t>
            </a:r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BF1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名以上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３９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クラブ　　</a:t>
            </a:r>
            <a:r>
              <a:rPr lang="ja-JP" altLang="en-US" sz="36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４５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名　（</a:t>
            </a:r>
            <a:r>
              <a:rPr lang="en-US" altLang="ja-JP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6/30</a:t>
            </a:r>
            <a:r>
              <a:rPr lang="ja-JP" altLang="en-US" sz="2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現在）</a:t>
            </a:r>
            <a:endParaRPr lang="en-US" altLang="ja-JP" sz="20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 defTabSz="911218">
              <a:spcAft>
                <a:spcPts val="0"/>
              </a:spcAft>
            </a:pPr>
            <a:endParaRPr lang="en-US" altLang="ja-JP" sz="8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0" y="0"/>
            <a:ext cx="9144000" cy="619708"/>
          </a:xfrm>
          <a:prstGeom prst="rect">
            <a:avLst/>
          </a:prstGeom>
          <a:solidFill>
            <a:srgbClr val="CC0000"/>
          </a:solidFill>
          <a:ln w="13970" cap="flat" cmpd="sng" algn="ctr">
            <a:noFill/>
            <a:prstDash val="solid"/>
          </a:ln>
          <a:effectLst/>
        </p:spPr>
        <p:txBody>
          <a:bodyPr lIns="64062" tIns="32023" rIns="64062" bIns="32023" spcCol="0" rtlCol="0" anchor="ctr"/>
          <a:lstStyle/>
          <a:p>
            <a:pPr algn="ctr" defTabSz="640607"/>
            <a:endParaRPr kumimoji="1" lang="ja-JP" altLang="en-US" kern="0">
              <a:solidFill>
                <a:srgbClr val="FFFFFF"/>
              </a:solidFill>
              <a:latin typeface="Century Schoolbook" panose="02040604050505020304"/>
              <a:ea typeface="ＭＳ ゴシック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524001" y="47284"/>
            <a:ext cx="6096000" cy="525142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財団寄付の認証</a:t>
            </a:r>
          </a:p>
        </p:txBody>
      </p:sp>
    </p:spTree>
    <p:extLst>
      <p:ext uri="{BB962C8B-B14F-4D97-AF65-F5344CB8AC3E}">
        <p14:creationId xmlns:p14="http://schemas.microsoft.com/office/powerpoint/2010/main" val="39832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37" grpId="1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17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9" name="Picture 3" descr="C:\Users\TarpyR\Desktop\PHSpins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43" y="3784870"/>
            <a:ext cx="1850917" cy="250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4600"/>
            <a:ext cx="4444065" cy="3444875"/>
          </a:xfrm>
          <a:prstGeom prst="rect">
            <a:avLst/>
          </a:prstGeom>
        </p:spPr>
      </p:pic>
      <p:pic>
        <p:nvPicPr>
          <p:cNvPr id="6146" name="Picture 2" descr="C:\Users\隆英\Desktop\Paul%20Harris%20top%202800x1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8" y="1143000"/>
            <a:ext cx="4046738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469932" y="11287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米国コロラド州、第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5450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</a:t>
            </a:r>
            <a:r>
              <a:rPr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コーディネーター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08E4127-B55D-44D8-9B38-D9D524C9A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18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381000" y="877824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ct val="150000"/>
              </a:lnSpc>
              <a:buFont typeface="Arial" pitchFamily="34" charset="0"/>
              <a:buNone/>
            </a:pPr>
            <a:r>
              <a:rPr kumimoji="0" lang="ja-JP" altLang="en-US" sz="3200" b="1" dirty="0">
                <a:solidFill>
                  <a:srgbClr val="FF0000"/>
                </a:solidFill>
                <a:latin typeface="ＭＳ Ｐゴシック"/>
                <a:ea typeface="ＭＳ Ｐゴシック"/>
                <a:cs typeface="Meiryo UI" pitchFamily="50" charset="-128"/>
              </a:rPr>
              <a:t>毎年</a:t>
            </a:r>
            <a:r>
              <a:rPr kumimoji="0" lang="en-US" altLang="ja-JP" sz="3200" b="1" dirty="0">
                <a:solidFill>
                  <a:srgbClr val="FF0000"/>
                </a:solidFill>
                <a:latin typeface="ＭＳ Ｐゴシック"/>
                <a:ea typeface="ＭＳ Ｐゴシック"/>
                <a:cs typeface="Meiryo UI" pitchFamily="50" charset="-128"/>
              </a:rPr>
              <a:t>$1,000</a:t>
            </a:r>
            <a:r>
              <a:rPr kumimoji="0" lang="ja-JP" altLang="en-US" sz="3200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（約</a:t>
            </a:r>
            <a:r>
              <a:rPr kumimoji="0" lang="en-US" altLang="ja-JP" sz="3200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110,000</a:t>
            </a:r>
            <a:r>
              <a:rPr kumimoji="0" lang="ja-JP" altLang="en-US" sz="3200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円）以上の寄付を宣言</a:t>
            </a:r>
            <a:endParaRPr kumimoji="0" lang="en-US" altLang="ja-JP" sz="3200" b="1" dirty="0">
              <a:solidFill>
                <a:srgbClr val="00246C"/>
              </a:solidFill>
              <a:latin typeface="ＭＳ Ｐゴシック"/>
              <a:ea typeface="ＭＳ Ｐゴシック"/>
              <a:cs typeface="Meiryo UI" pitchFamily="50" charset="-128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None/>
            </a:pPr>
            <a:r>
              <a:rPr lang="ja-JP" altLang="en-US" b="1" dirty="0">
                <a:solidFill>
                  <a:srgbClr val="00246C"/>
                </a:solidFill>
                <a:latin typeface="ＭＳ Ｐゴシック"/>
                <a:ea typeface="ＭＳ Ｐゴシック"/>
                <a:cs typeface="Meiryo UI" pitchFamily="50" charset="-128"/>
              </a:rPr>
              <a:t>（年次基金・ポリオ基金・財団が認証した補助金ﾌﾟﾛｼﾞｪｸﾄ）</a:t>
            </a:r>
            <a:endParaRPr lang="ja-JP" altLang="en-US" dirty="0">
              <a:solidFill>
                <a:srgbClr val="58585A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2400" y="24384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kumimoji="0" lang="ja-JP" alt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○　</a:t>
            </a:r>
            <a:r>
              <a:rPr kumimoji="0" lang="en-US" altLang="ja-JP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年創設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kumimoji="0" lang="ja-JP" alt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○　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すべてのロータリアンが毎年</a:t>
            </a:r>
            <a:r>
              <a:rPr kumimoji="0" lang="en-US" altLang="ja-JP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1,000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ドルを寄付すること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　　は難しい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kumimoji="0" lang="ja-JP" altLang="en-US" sz="2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○　</a:t>
            </a: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可能性の有る会員に　サエティへの入会という形で</a:t>
            </a:r>
            <a:endParaRPr kumimoji="0" lang="en-US" altLang="ja-JP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kumimoji="0" lang="ja-JP" alt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　　認証することによって</a:t>
            </a:r>
            <a:r>
              <a:rPr kumimoji="0" lang="ja-JP" altLang="en-US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rPr>
              <a:t>寄付を推進</a:t>
            </a:r>
            <a:endParaRPr lang="ja-JP" altLang="en-US" dirty="0">
              <a:solidFill>
                <a:srgbClr val="1F497D">
                  <a:lumMod val="75000"/>
                </a:srgb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2" name="Picture 3" descr="C:\Users\TarpyR\Desktop\PHSpins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63" y="3776905"/>
            <a:ext cx="1905000" cy="257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152400" y="2362200"/>
            <a:ext cx="861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524000" y="4996898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ja-JP" altLang="en-US" dirty="0">
                <a:solidFill>
                  <a:srgbClr val="002060"/>
                </a:solidFill>
              </a:rPr>
              <a:t>一年を通じて　ロータリー財団を意識し、</a:t>
            </a:r>
            <a:endParaRPr lang="en-US" altLang="ja-JP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ja-JP" altLang="en-US" dirty="0">
                <a:solidFill>
                  <a:srgbClr val="002060"/>
                </a:solidFill>
              </a:rPr>
              <a:t>周りの会員にも良い影響を及ぼして欲しい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219200" y="4996898"/>
            <a:ext cx="6172200" cy="984885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BB08704-48C1-42F8-A398-98F783C66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F795AE77-DFB2-44A4-89DB-B8F2406B5276}"/>
              </a:ext>
            </a:extLst>
          </p:cNvPr>
          <p:cNvSpPr txBox="1">
            <a:spLocks/>
          </p:cNvSpPr>
          <p:nvPr/>
        </p:nvSpPr>
        <p:spPr bwMode="auto">
          <a:xfrm>
            <a:off x="2446175" y="628935"/>
            <a:ext cx="6287278" cy="280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ct val="250000"/>
              </a:lnSpc>
              <a:buFont typeface="Arial" pitchFamily="34" charset="0"/>
              <a:buNone/>
            </a:pPr>
            <a:r>
              <a:rPr kumimoji="0" lang="ja-JP" altLang="en-US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寄付者の７％が＄</a:t>
            </a:r>
            <a:r>
              <a:rPr kumimoji="0" lang="en-US" altLang="ja-JP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1,000</a:t>
            </a:r>
            <a:r>
              <a:rPr kumimoji="0" lang="ja-JP" altLang="en-US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以上の寄付</a:t>
            </a:r>
            <a:endParaRPr kumimoji="0" lang="en-US" altLang="ja-JP" b="1" dirty="0">
              <a:solidFill>
                <a:srgbClr val="002060"/>
              </a:solidFill>
              <a:latin typeface="ＭＳ Ｐゴシック"/>
              <a:ea typeface="ＭＳ Ｐゴシック"/>
              <a:cs typeface="Meiryo UI" pitchFamily="50" charset="-128"/>
            </a:endParaRPr>
          </a:p>
          <a:p>
            <a:pPr eaLnBrk="0" hangingPunct="0">
              <a:lnSpc>
                <a:spcPct val="250000"/>
              </a:lnSpc>
              <a:buFont typeface="Arial" pitchFamily="34" charset="0"/>
              <a:buNone/>
            </a:pPr>
            <a:r>
              <a:rPr kumimoji="0" lang="ja-JP" altLang="en-US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その内、１５％が</a:t>
            </a:r>
            <a:r>
              <a:rPr kumimoji="0" lang="en-US" altLang="ja-JP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PHS</a:t>
            </a:r>
            <a:r>
              <a:rPr kumimoji="0" lang="ja-JP" altLang="en-US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会員</a:t>
            </a:r>
            <a:endParaRPr kumimoji="0" lang="en-US" altLang="ja-JP" b="1" dirty="0">
              <a:solidFill>
                <a:srgbClr val="002060"/>
              </a:solidFill>
              <a:latin typeface="ＭＳ Ｐゴシック"/>
              <a:ea typeface="ＭＳ Ｐゴシック"/>
              <a:cs typeface="Meiryo UI" pitchFamily="50" charset="-128"/>
            </a:endParaRPr>
          </a:p>
          <a:p>
            <a:pPr eaLnBrk="0" hangingPunct="0">
              <a:lnSpc>
                <a:spcPct val="250000"/>
              </a:lnSpc>
            </a:pPr>
            <a:r>
              <a:rPr kumimoji="0" lang="ja-JP" altLang="en-US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＄</a:t>
            </a:r>
            <a:r>
              <a:rPr kumimoji="0" lang="en-US" altLang="ja-JP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1,000</a:t>
            </a:r>
            <a:r>
              <a:rPr kumimoji="0" lang="ja-JP" altLang="en-US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以上の寄付が寄付総額の４５％</a:t>
            </a:r>
            <a:endParaRPr kumimoji="0" lang="en-US" altLang="ja-JP" b="1" dirty="0">
              <a:solidFill>
                <a:srgbClr val="002060"/>
              </a:solidFill>
              <a:latin typeface="ＭＳ Ｐゴシック"/>
              <a:ea typeface="ＭＳ Ｐゴシック"/>
              <a:cs typeface="Meiryo UI" pitchFamily="50" charset="-128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None/>
            </a:pPr>
            <a:endParaRPr lang="ja-JP" altLang="en-US" dirty="0">
              <a:solidFill>
                <a:srgbClr val="58585A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19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189723" y="995237"/>
            <a:ext cx="2401078" cy="7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ct val="150000"/>
              </a:lnSpc>
              <a:buFont typeface="Arial" pitchFamily="34" charset="0"/>
              <a:buNone/>
            </a:pPr>
            <a:r>
              <a:rPr kumimoji="0" lang="en-US" altLang="ja-JP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2015</a:t>
            </a:r>
            <a:r>
              <a:rPr kumimoji="0" lang="ja-JP" altLang="en-US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－</a:t>
            </a:r>
            <a:r>
              <a:rPr kumimoji="0" lang="en-US" altLang="ja-JP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16</a:t>
            </a:r>
            <a:r>
              <a:rPr kumimoji="0" lang="ja-JP" altLang="en-US" b="1" dirty="0">
                <a:solidFill>
                  <a:srgbClr val="002060"/>
                </a:solidFill>
                <a:latin typeface="ＭＳ Ｐゴシック"/>
                <a:ea typeface="ＭＳ Ｐゴシック"/>
                <a:cs typeface="Meiryo UI" pitchFamily="50" charset="-128"/>
              </a:rPr>
              <a:t>年度</a:t>
            </a:r>
            <a:endParaRPr kumimoji="0" lang="en-US" altLang="ja-JP" b="1" dirty="0">
              <a:solidFill>
                <a:srgbClr val="002060"/>
              </a:solidFill>
              <a:latin typeface="ＭＳ Ｐゴシック"/>
              <a:ea typeface="ＭＳ Ｐゴシック"/>
              <a:cs typeface="Meiryo UI" pitchFamily="50" charset="-128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None/>
            </a:pPr>
            <a:endParaRPr lang="ja-JP" altLang="en-US" dirty="0">
              <a:solidFill>
                <a:srgbClr val="58585A"/>
              </a:solidFill>
              <a:latin typeface="ＭＳ Ｐゴシック"/>
              <a:ea typeface="ＭＳ Ｐゴシック"/>
            </a:endParaRPr>
          </a:p>
        </p:txBody>
      </p:sp>
      <p:pic>
        <p:nvPicPr>
          <p:cNvPr id="22" name="Picture 3" descr="C:\Users\TarpyR\Desktop\PHSpins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8" y="1461968"/>
            <a:ext cx="1676400" cy="226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471468" y="4020091"/>
            <a:ext cx="6782578" cy="173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ja-JP" altLang="en-US" dirty="0">
                <a:solidFill>
                  <a:srgbClr val="002060"/>
                </a:solidFill>
              </a:rPr>
              <a:t>・財団が支援するプロジェクトを支える大きな力</a:t>
            </a:r>
            <a:endParaRPr lang="en-US" altLang="ja-JP" dirty="0">
              <a:solidFill>
                <a:srgbClr val="002060"/>
              </a:solidFill>
            </a:endParaRP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ja-JP" altLang="en-US" dirty="0">
                <a:solidFill>
                  <a:srgbClr val="002060"/>
                </a:solidFill>
              </a:rPr>
              <a:t>・</a:t>
            </a:r>
            <a:r>
              <a:rPr lang="ja-JP" altLang="en-US" dirty="0">
                <a:solidFill>
                  <a:srgbClr val="002060"/>
                </a:solidFill>
                <a:latin typeface="+mj-ea"/>
                <a:ea typeface="+mj-ea"/>
              </a:rPr>
              <a:t>大きな支援に対して感謝</a:t>
            </a:r>
            <a:endParaRPr lang="en-US" altLang="ja-JP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ja-JP" altLang="en-US" dirty="0">
                <a:solidFill>
                  <a:srgbClr val="002060"/>
                </a:solidFill>
              </a:rPr>
              <a:t>・継続的な支援を奨励する</a:t>
            </a: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999931" y="3849802"/>
            <a:ext cx="7265001" cy="2117084"/>
          </a:xfrm>
          <a:prstGeom prst="roundRect">
            <a:avLst/>
          </a:prstGeom>
          <a:noFill/>
          <a:ln w="57150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BB08704-48C1-42F8-A398-98F783C66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002ECB-7AE9-44F8-8165-E5C0A0DF6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175" y="2114440"/>
            <a:ext cx="6104485" cy="8230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0E5027E-CFD4-445B-8593-625B3B1EE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965" y="1193743"/>
            <a:ext cx="5903447" cy="8352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BB52E7E-D47D-4592-AE52-31DF7D755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628" y="3032100"/>
            <a:ext cx="5584420" cy="6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2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73429" y="914400"/>
            <a:ext cx="8420100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kumimoji="1" lang="ja-JP" altLang="en-US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2042" y="2541016"/>
            <a:ext cx="8420100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kumimoji="1" lang="ja-JP" altLang="en-US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352135" y="914400"/>
            <a:ext cx="814941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2018-19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年度　年次基金寄付 目標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724027" y="1586107"/>
            <a:ext cx="7016750" cy="74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1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人当り　</a:t>
            </a:r>
            <a:r>
              <a:rPr lang="en-US" altLang="ja-JP" sz="40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$</a:t>
            </a:r>
            <a:r>
              <a:rPr lang="ja-JP" altLang="en-US" sz="40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１５０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　以上を</a:t>
            </a: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!!</a:t>
            </a: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634918" y="3233199"/>
            <a:ext cx="80348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各クラブで  </a:t>
            </a:r>
            <a:r>
              <a:rPr lang="en-US" altLang="ja-JP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1</a:t>
            </a:r>
            <a:r>
              <a:rPr lang="ja-JP" altLang="en-US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人以上  </a:t>
            </a: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のベネフェクターを！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402046" y="2515616"/>
            <a:ext cx="814941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2018-19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年度　恒久基金寄付 目標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02042" y="4247390"/>
            <a:ext cx="8420100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kumimoji="1" lang="ja-JP" altLang="en-US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634918" y="4939573"/>
            <a:ext cx="80348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１人当り　</a:t>
            </a:r>
            <a:r>
              <a:rPr lang="ja-JP" altLang="en-US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＄５０</a:t>
            </a:r>
            <a:r>
              <a:rPr lang="en-US" altLang="ja-JP" sz="4000" b="1" spc="-3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 </a:t>
            </a:r>
            <a:r>
              <a:rPr lang="ja-JP" altLang="en-US" sz="3200" b="1" spc="-3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以上を！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402046" y="4221990"/>
            <a:ext cx="814941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2018-19</a:t>
            </a:r>
            <a:r>
              <a:rPr lang="ja-JP" altLang="en-US" sz="32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年度　ポリオプラス 目標</a:t>
            </a:r>
            <a:endParaRPr lang="ja-JP" altLang="en-US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B770A9-E8A8-49DA-9F38-85507E649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5979164"/>
            <a:ext cx="2762250" cy="6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20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6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1" y="6117960"/>
            <a:ext cx="2133599" cy="49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33400" y="1143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●　これまで毎年</a:t>
            </a:r>
            <a:r>
              <a:rPr kumimoji="0" lang="en-US" altLang="ja-JP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1,000</a:t>
            </a: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ドルの寄付をした実績必要無し。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●　ソサエティ入会時に、すぐに</a:t>
            </a:r>
            <a:r>
              <a:rPr kumimoji="0" lang="en-US" altLang="ja-JP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1,000</a:t>
            </a: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ドルを寄付する必要無し。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　　（年度内に少額にわけて寄付する）</a:t>
            </a:r>
            <a:endParaRPr lang="ja-JP" altLang="en-US" dirty="0">
              <a:solidFill>
                <a:srgbClr val="16316B"/>
              </a:solidFill>
              <a:latin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30936" y="3657600"/>
            <a:ext cx="7772400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ご入会方法</a:t>
            </a:r>
            <a:endParaRPr kumimoji="0" lang="en-US" altLang="en-US" dirty="0">
              <a:solidFill>
                <a:srgbClr val="16316B"/>
              </a:solidFill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ts val="0"/>
              </a:spcBef>
              <a:buFontTx/>
              <a:buAutoNum type="arabicParenR"/>
              <a:defRPr/>
            </a:pP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ポール・ハリス・ソサエティのページにある入会フォームに入力し、送信する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  <a:p>
            <a:pPr marL="228600" indent="-228600" eaLnBrk="0" hangingPunct="0">
              <a:spcBef>
                <a:spcPct val="30000"/>
              </a:spcBef>
              <a:buFontTx/>
              <a:buAutoNum type="arabicParenR"/>
              <a:defRPr/>
            </a:pPr>
            <a:r>
              <a:rPr kumimoji="0" lang="en-US" altLang="ja-JP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2660</a:t>
            </a:r>
            <a:r>
              <a:rPr kumimoji="0" lang="ja-JP" altLang="en-US" dirty="0">
                <a:solidFill>
                  <a:srgbClr val="16316B"/>
                </a:solidFill>
                <a:latin typeface="ＭＳ Ｐゴシック"/>
                <a:cs typeface="Arial" panose="020B0604020202020204" pitchFamily="34" charset="0"/>
              </a:rPr>
              <a:t>地区ホームページより申込書をダウンロードし　ガバナー事務所に送る</a:t>
            </a:r>
            <a:endParaRPr kumimoji="0" lang="en-US" altLang="ja-JP" dirty="0">
              <a:solidFill>
                <a:srgbClr val="16316B"/>
              </a:solidFill>
              <a:latin typeface="ＭＳ Ｐゴシック"/>
              <a:cs typeface="Arial" panose="020B0604020202020204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304801" y="3124200"/>
            <a:ext cx="86105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TarpyR\Desktop\PHSpins03.png">
            <a:extLst>
              <a:ext uri="{FF2B5EF4-FFF2-40B4-BE49-F238E27FC236}">
                <a16:creationId xmlns:a16="http://schemas.microsoft.com/office/drawing/2014/main" id="{C6A7A08C-CCE5-4E7B-BF07-E8567FC5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82" y="4774145"/>
            <a:ext cx="1321836" cy="178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57200" y="1172876"/>
            <a:ext cx="4267200" cy="75579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21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04801" y="-76200"/>
            <a:ext cx="84581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ポール・ハリス・ソサエティー（</a:t>
            </a:r>
            <a:r>
              <a:rPr lang="en-US" altLang="ja-JP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PHS)</a:t>
            </a:r>
            <a:r>
              <a:rPr lang="ja-JP" altLang="en-US" sz="32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の紹介</a:t>
            </a:r>
            <a:endParaRPr lang="en-US" altLang="ja-JP" sz="3200" dirty="0">
              <a:solidFill>
                <a:prstClr val="white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3" name="Picture 3" descr="C:\Users\TarpyR\Desktop\PHSpins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40326"/>
            <a:ext cx="2238666" cy="303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451103" y="2438400"/>
            <a:ext cx="6625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ts val="3100"/>
              </a:lnSpc>
              <a:buFont typeface="Arial" pitchFamily="34" charset="0"/>
              <a:buNone/>
            </a:pP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現在の会員数</a:t>
            </a: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	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</a:t>
            </a: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３２名</a:t>
            </a:r>
            <a:endParaRPr lang="ja-JP" altLang="en-US" sz="3200" dirty="0">
              <a:solidFill>
                <a:srgbClr val="58585A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441960" y="3581400"/>
            <a:ext cx="75395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ts val="3100"/>
              </a:lnSpc>
              <a:buFont typeface="Arial" pitchFamily="34" charset="0"/>
              <a:buNone/>
            </a:pP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実績到達者</a:t>
            </a: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	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</a:t>
            </a:r>
            <a:endParaRPr lang="ja-JP" altLang="en-US" sz="3200" dirty="0">
              <a:solidFill>
                <a:srgbClr val="58585A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26501"/>
              </p:ext>
            </p:extLst>
          </p:nvPr>
        </p:nvGraphicFramePr>
        <p:xfrm>
          <a:off x="451103" y="4114800"/>
          <a:ext cx="6356350" cy="623887"/>
        </p:xfrm>
        <a:graphic>
          <a:graphicData uri="http://schemas.openxmlformats.org/drawingml/2006/table">
            <a:tbl>
              <a:tblPr/>
              <a:tblGrid>
                <a:gridCol w="38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8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000"/>
                        </a:lnSpc>
                      </a:pPr>
                      <a:r>
                        <a:rPr kumimoji="1" lang="en-US" altLang="ja-JP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2017</a:t>
                      </a:r>
                      <a:r>
                        <a:rPr kumimoji="1" lang="ja-JP" altLang="en-US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</a:t>
                      </a:r>
                      <a:r>
                        <a:rPr kumimoji="1" lang="ja-JP" altLang="en-US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年度</a:t>
                      </a: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EBD1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EBD1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4000"/>
                        </a:lnSpc>
                      </a:pPr>
                      <a:r>
                        <a:rPr kumimoji="1" lang="ja-JP" altLang="en-US" sz="3600" b="1" dirty="0">
                          <a:solidFill>
                            <a:srgbClr val="00206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６５名</a:t>
                      </a:r>
                    </a:p>
                  </a:txBody>
                  <a:tcPr marL="99060" marR="990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FEBD1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EBD11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484631" y="1301606"/>
            <a:ext cx="662516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lnSpc>
                <a:spcPts val="3100"/>
              </a:lnSpc>
              <a:buFont typeface="Arial" pitchFamily="34" charset="0"/>
              <a:buNone/>
            </a:pPr>
            <a:r>
              <a:rPr kumimoji="0" lang="en-US" altLang="ja-JP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</a:rPr>
              <a:t>RID2660</a:t>
            </a:r>
            <a:r>
              <a:rPr kumimoji="0" lang="ja-JP" altLang="en-US" sz="36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</a:rPr>
              <a:t>　実績</a:t>
            </a:r>
            <a:endParaRPr lang="ja-JP" altLang="en-US" sz="3200" dirty="0">
              <a:solidFill>
                <a:srgbClr val="58585A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81600" y="5486400"/>
            <a:ext cx="236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2018/06/30</a:t>
            </a:r>
            <a:r>
              <a:rPr lang="ja-JP" altLang="en-US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現在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541516A-49C3-47FC-9038-98545D321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152400" y="1097281"/>
            <a:ext cx="8686800" cy="11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利用金額の</a:t>
            </a:r>
            <a:r>
              <a:rPr kumimoji="0" lang="en-US" altLang="ja-JP" sz="3200" b="1" spc="-15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0.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0" lang="ja-JP" altLang="en-US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~</a:t>
            </a:r>
            <a:r>
              <a:rPr kumimoji="0" lang="en-US" altLang="ja-JP" sz="3200" b="1" spc="-15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0.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kumimoji="0" lang="ja-JP" altLang="en-US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％と</a:t>
            </a:r>
            <a:r>
              <a:rPr kumimoji="0" lang="ja-JP" altLang="en-US" sz="32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年会費の一部が</a:t>
            </a:r>
            <a:endParaRPr kumimoji="0" lang="en-US" altLang="ja-JP" sz="32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z="32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ロータリー財団の寄付に</a:t>
            </a:r>
            <a:r>
              <a:rPr kumimoji="0" lang="en-US" altLang="ja-JP" sz="32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!</a:t>
            </a:r>
            <a:endParaRPr lang="ja-JP" altLang="en-US" sz="32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 bwMode="auto">
          <a:xfrm>
            <a:off x="457201" y="3221628"/>
            <a:ext cx="3810000" cy="129083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提携業者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旅行、買い物、公共料金等々</a:t>
            </a:r>
            <a:endParaRPr lang="ja-JP" altLang="en-US" spc="-1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</a:endParaRPr>
          </a:p>
        </p:txBody>
      </p:sp>
      <p:sp>
        <p:nvSpPr>
          <p:cNvPr id="22" name="下矢印 21"/>
          <p:cNvSpPr/>
          <p:nvPr/>
        </p:nvSpPr>
        <p:spPr>
          <a:xfrm rot="16200000">
            <a:off x="4637679" y="3742594"/>
            <a:ext cx="436894" cy="858212"/>
          </a:xfrm>
          <a:prstGeom prst="downArrow">
            <a:avLst/>
          </a:prstGeom>
          <a:solidFill>
            <a:srgbClr val="16316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63590" y="4342593"/>
            <a:ext cx="3226503" cy="461608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手数料</a:t>
            </a:r>
            <a:r>
              <a:rPr lang="en-US" altLang="ja-JP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: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代金の約５％</a:t>
            </a: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5410200" y="3576494"/>
            <a:ext cx="2235299" cy="731518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chemeClr val="bg1">
                    <a:lumMod val="9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カード会社</a:t>
            </a:r>
            <a:endParaRPr kumimoji="0" lang="en-US" altLang="ja-JP" sz="2800" b="1" spc="-100" dirty="0">
              <a:solidFill>
                <a:schemeClr val="bg1">
                  <a:lumMod val="9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 bwMode="auto">
          <a:xfrm>
            <a:off x="609599" y="5410200"/>
            <a:ext cx="3657602" cy="65531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ロータリアン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6" name="下矢印 25"/>
          <p:cNvSpPr/>
          <p:nvPr/>
        </p:nvSpPr>
        <p:spPr>
          <a:xfrm rot="10800000">
            <a:off x="2590800" y="4572009"/>
            <a:ext cx="526484" cy="762001"/>
          </a:xfrm>
          <a:prstGeom prst="down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1453907" y="4571999"/>
            <a:ext cx="527305" cy="761999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 bwMode="auto">
          <a:xfrm>
            <a:off x="5430048" y="1844043"/>
            <a:ext cx="3057143" cy="73151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9" name="下矢印 28"/>
          <p:cNvSpPr/>
          <p:nvPr/>
        </p:nvSpPr>
        <p:spPr>
          <a:xfrm rot="10800000">
            <a:off x="5430037" y="2645664"/>
            <a:ext cx="425962" cy="7931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86490" y="2626736"/>
            <a:ext cx="2848149" cy="830997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0.3</a:t>
            </a:r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0.5</a:t>
            </a:r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endParaRPr lang="en-US" altLang="ja-JP" dirty="0">
              <a:solidFill>
                <a:srgbClr val="00206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年会費の一部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097074" y="4948535"/>
            <a:ext cx="3157787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支払い</a:t>
            </a:r>
            <a:r>
              <a:rPr kumimoji="1" lang="en-US" altLang="ja-JP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カード決済）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3256" y="4512466"/>
            <a:ext cx="1578894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サービス</a:t>
            </a:r>
            <a:endParaRPr kumimoji="1" lang="ja-JP" altLang="en-US" dirty="0">
              <a:solidFill>
                <a:srgbClr val="00206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24411" y="2817825"/>
            <a:ext cx="800219" cy="461665"/>
          </a:xfrm>
          <a:prstGeom prst="rect">
            <a:avLst/>
          </a:prstGeom>
          <a:noFill/>
        </p:spPr>
        <p:txBody>
          <a:bodyPr wrap="non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寄付</a:t>
            </a:r>
          </a:p>
        </p:txBody>
      </p:sp>
      <p:pic>
        <p:nvPicPr>
          <p:cNvPr id="34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5999" y="6065518"/>
            <a:ext cx="2819400" cy="6598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75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5529" y="1066812"/>
            <a:ext cx="7391400" cy="124649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オリコ・ロータリーカード</a:t>
            </a:r>
            <a:br>
              <a:rPr lang="en-US" altLang="ja-JP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ビジネス・ゴールド・スタンダード</a:t>
            </a:r>
          </a:p>
        </p:txBody>
      </p:sp>
      <p:pic>
        <p:nvPicPr>
          <p:cNvPr id="19" name="図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998" r="3548" b="51068"/>
          <a:stretch>
            <a:fillRect/>
          </a:stretch>
        </p:blipFill>
        <p:spPr bwMode="auto">
          <a:xfrm>
            <a:off x="2362200" y="2347807"/>
            <a:ext cx="14630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998" r="3548" b="51068"/>
          <a:stretch>
            <a:fillRect/>
          </a:stretch>
        </p:blipFill>
        <p:spPr bwMode="auto">
          <a:xfrm>
            <a:off x="3889127" y="2359015"/>
            <a:ext cx="1513165" cy="93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" name="オブジェクト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17147"/>
              </p:ext>
            </p:extLst>
          </p:nvPr>
        </p:nvGraphicFramePr>
        <p:xfrm>
          <a:off x="783337" y="2279767"/>
          <a:ext cx="1537756" cy="99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Photo Editor 写真" r:id="rId6" imgW="10076190" imgH="6523810" progId="MSPhotoEd.3">
                  <p:embed/>
                </p:oleObj>
              </mc:Choice>
              <mc:Fallback>
                <p:oleObj name="Photo Editor 写真" r:id="rId6" imgW="10076190" imgH="65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37" y="2279767"/>
                        <a:ext cx="1537756" cy="995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テキスト ボックス 35"/>
          <p:cNvSpPr txBox="1"/>
          <p:nvPr/>
        </p:nvSpPr>
        <p:spPr>
          <a:xfrm flipH="1">
            <a:off x="152399" y="3810001"/>
            <a:ext cx="8915400" cy="20620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83" tIns="45692" rIns="91383" bIns="45692" rtlCol="0">
            <a:spAutoFit/>
          </a:bodyPr>
          <a:lstStyle/>
          <a:p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２０１５－１６年度のロータリーカードによる寄付総額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約</a:t>
            </a:r>
            <a:r>
              <a:rPr lang="ja-JP" altLang="en-US" sz="4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１，００５万円　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（利用額約</a:t>
            </a:r>
            <a:r>
              <a:rPr lang="en-US" altLang="ja-JP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14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億円）</a:t>
            </a:r>
            <a:endParaRPr lang="en-US" altLang="ja-JP" sz="28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E0A3D8-C4B1-4B48-B5F9-A2652D608D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329" y="990600"/>
            <a:ext cx="8382000" cy="669362"/>
          </a:xfrm>
          <a:prstGeom prst="rect">
            <a:avLst/>
          </a:prstGeom>
          <a:solidFill>
            <a:schemeClr val="bg1"/>
          </a:solidFill>
        </p:spPr>
        <p:txBody>
          <a:bodyPr wrap="square" lIns="91383" tIns="45692" rIns="91383" bIns="45692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ダイナースクラブカード</a:t>
            </a:r>
            <a:r>
              <a:rPr lang="ja-JP" altLang="en-US" sz="36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が加わりました</a:t>
            </a:r>
          </a:p>
        </p:txBody>
      </p:sp>
      <p:pic>
        <p:nvPicPr>
          <p:cNvPr id="10" name="Picture 8" descr="C:\Users\隆英\Pictures\ダイナーすカー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03" y="4271922"/>
            <a:ext cx="2988207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4426" y="1659962"/>
            <a:ext cx="8534400" cy="221086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コーポレイトカード</a:t>
            </a:r>
            <a:endParaRPr lang="en-US" altLang="ja-JP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各クラブをひとつの団体としてとらえ、クラブの預金口座を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引落口座として指定することが出来る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38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事前一報で高額利用が可能（</a:t>
            </a:r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1,000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万円未満は不要）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uFill>
                  <a:solidFill>
                    <a:srgbClr val="FF0066"/>
                  </a:solidFill>
                </a:u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年会費が無料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329" y="3962400"/>
            <a:ext cx="8534400" cy="139525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個人カード　＋　ビジネスアカウントカード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年会費　２２，０００円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ts val="38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ポイント個人カード合算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55FF596-8DFE-4461-A74E-1630AC974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457201" y="1295401"/>
            <a:ext cx="3810000" cy="321706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地区大会、</a:t>
            </a:r>
            <a:r>
              <a:rPr kumimoji="0" lang="en-US" altLang="ja-JP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IM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en-US" altLang="ja-JP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RI</a:t>
            </a: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本部への支払い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オンライン財団寄付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en-US" altLang="ja-JP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Rotary</a:t>
            </a: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関連商品購入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クラブ旅行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国際大会、例会場費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クラブ会合代金</a:t>
            </a:r>
          </a:p>
          <a:p>
            <a:pPr eaLnBrk="0" hangingPunct="0">
              <a:buFont typeface="Arial" pitchFamily="34" charset="0"/>
              <a:buNone/>
              <a:defRPr/>
            </a:pPr>
            <a:r>
              <a:rPr kumimoji="0" lang="ja-JP" altLang="en-US" spc="-100" dirty="0">
                <a:solidFill>
                  <a:srgbClr val="00246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itchFamily="50" charset="-128"/>
              </a:rPr>
              <a:t>事務所経費他</a:t>
            </a:r>
          </a:p>
        </p:txBody>
      </p:sp>
      <p:sp>
        <p:nvSpPr>
          <p:cNvPr id="14" name="下矢印 13"/>
          <p:cNvSpPr/>
          <p:nvPr/>
        </p:nvSpPr>
        <p:spPr>
          <a:xfrm rot="16200000">
            <a:off x="4790740" y="3418843"/>
            <a:ext cx="436894" cy="1066801"/>
          </a:xfrm>
          <a:prstGeom prst="downArrow">
            <a:avLst/>
          </a:prstGeom>
          <a:solidFill>
            <a:srgbClr val="16316B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75783" y="4170691"/>
            <a:ext cx="349453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代金の約５％の手数料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5735017" y="3501289"/>
            <a:ext cx="2235299" cy="731518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chemeClr val="bg1">
                    <a:lumMod val="9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カード会社</a:t>
            </a:r>
            <a:endParaRPr kumimoji="0" lang="en-US" altLang="ja-JP" sz="2800" b="1" spc="-100" dirty="0">
              <a:solidFill>
                <a:schemeClr val="bg1">
                  <a:lumMod val="95000"/>
                </a:schemeClr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609599" y="5410200"/>
            <a:ext cx="3657602" cy="65531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会長・幹事・会計担当者</a:t>
            </a:r>
            <a:endParaRPr kumimoji="0" lang="en-US" altLang="ja-JP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下矢印 17"/>
          <p:cNvSpPr/>
          <p:nvPr/>
        </p:nvSpPr>
        <p:spPr>
          <a:xfrm rot="10800000">
            <a:off x="762000" y="4567546"/>
            <a:ext cx="526484" cy="762001"/>
          </a:xfrm>
          <a:prstGeom prst="down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5626822" y="1295401"/>
            <a:ext cx="3057143" cy="100279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83" tIns="45692" rIns="91383" bIns="45692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800" b="1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ロータリー財団</a:t>
            </a:r>
            <a:endParaRPr kumimoji="0" lang="en-US" altLang="ja-JP" sz="2800" b="1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0" hangingPunct="0">
              <a:buFont typeface="Arial" pitchFamily="34" charset="0"/>
              <a:buNone/>
              <a:defRPr/>
            </a:pPr>
            <a:r>
              <a:rPr kumimoji="0" lang="ja-JP" altLang="en-US" sz="2000" spc="-100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ポリオプラス基金</a:t>
            </a:r>
            <a:endParaRPr kumimoji="0" lang="en-US" altLang="ja-JP" sz="2000" spc="-100" dirty="0">
              <a:solidFill>
                <a:srgbClr val="00246C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" name="下矢印 19"/>
          <p:cNvSpPr/>
          <p:nvPr/>
        </p:nvSpPr>
        <p:spPr>
          <a:xfrm rot="10800000">
            <a:off x="5699201" y="2362200"/>
            <a:ext cx="425962" cy="1076604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25162" y="2445976"/>
            <a:ext cx="2834231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代金の</a:t>
            </a:r>
            <a:r>
              <a:rPr kumimoji="1" lang="en-US" altLang="ja-JP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0.3</a:t>
            </a:r>
            <a:r>
              <a:rPr kumimoji="1" lang="ja-JP" altLang="en-US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寄付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65440" y="4867871"/>
            <a:ext cx="586233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支払い</a:t>
            </a:r>
            <a:r>
              <a:rPr kumimoji="1" lang="en-US" altLang="ja-JP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(</a:t>
            </a:r>
            <a:r>
              <a:rPr kumimoji="1" lang="ja-JP" altLang="en-US" dirty="0">
                <a:solidFill>
                  <a:srgbClr val="00206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ダイナースコーポレートカード）</a:t>
            </a:r>
          </a:p>
        </p:txBody>
      </p:sp>
      <p:pic>
        <p:nvPicPr>
          <p:cNvPr id="23" name="Picture 8" descr="C:\Users\隆英\Pictures\ダイナーすカー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24" y="5878016"/>
            <a:ext cx="1079379" cy="6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64546" y="1330840"/>
            <a:ext cx="3874581" cy="3139321"/>
          </a:xfrm>
          <a:prstGeom prst="rect">
            <a:avLst/>
          </a:prstGeom>
          <a:solidFill>
            <a:srgbClr val="33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383" tIns="45692" rIns="91383" bIns="45692" rtlCol="0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各地区、クラブでのロータリー関係一年間支払い推定総額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dirty="0"/>
          </a:p>
          <a:p>
            <a:endParaRPr lang="en-US" altLang="ja-JP" dirty="0"/>
          </a:p>
          <a:p>
            <a:pPr algn="ctr"/>
            <a:r>
              <a:rPr lang="en-US" altLang="ja-JP" sz="4000" dirty="0"/>
              <a:t>334</a:t>
            </a:r>
            <a:r>
              <a:rPr lang="ja-JP" altLang="en-US" sz="4000" dirty="0"/>
              <a:t>億</a:t>
            </a:r>
            <a:r>
              <a:rPr lang="en-US" altLang="ja-JP" sz="4000" dirty="0"/>
              <a:t>3</a:t>
            </a:r>
            <a:r>
              <a:rPr lang="ja-JP" altLang="en-US" sz="4000" dirty="0"/>
              <a:t>千万円</a:t>
            </a:r>
            <a:endParaRPr lang="en-US" altLang="ja-JP" sz="40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80317" y="264360"/>
            <a:ext cx="3549193" cy="206210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383" tIns="45692" rIns="91383" bIns="45692" rtlCol="0">
            <a:spAutoFit/>
          </a:bodyPr>
          <a:lstStyle/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一年間の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ﾛｰﾀﾘｰ財団寄付推定総額</a:t>
            </a: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ja-JP" altLang="en-US" dirty="0"/>
          </a:p>
          <a:p>
            <a:pPr algn="ctr"/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億円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ja-JP" altLang="en-US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5912183" y="6400812"/>
            <a:ext cx="2819400" cy="30777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r>
              <a:rPr lang="ja-JP" altLang="en-US" sz="14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出典：ﾛｰﾀﾘｰｶｰﾄﾞｿﾞｰﾝｺｰﾃﾞｨﾈｰﾀｰ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79484BD-D32F-40D0-95AD-FB9092A45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ロータリー・クレジットカードの紹介</a:t>
            </a:r>
          </a:p>
        </p:txBody>
      </p:sp>
      <p:pic>
        <p:nvPicPr>
          <p:cNvPr id="23" name="Picture 8" descr="C:\Users\隆英\Pictures\ダイナーすカー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582482" cy="95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5912183" y="6400812"/>
            <a:ext cx="2819400" cy="30777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r>
              <a:rPr lang="ja-JP" altLang="en-US" sz="14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出典：ﾛｰﾀﾘｰｶｰﾄﾞｿﾞｰﾝｺｰﾃﾞｨﾈｰﾀｰ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79484BD-D32F-40D0-95AD-FB9092A45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2F0970-C34A-47EC-8DD3-F597CB9ED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773905"/>
            <a:ext cx="5486400" cy="55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304800" y="859536"/>
            <a:ext cx="868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2" rIns="91383" bIns="45692" numCol="1" rtlCol="0" anchor="t" compatLnSpc="1">
            <a:prstTxWarp prst="textNoShape">
              <a:avLst/>
            </a:prstTxWarp>
            <a:normAutofit/>
          </a:bodyPr>
          <a:lstStyle>
            <a:lvl1pPr algn="l" defTabSz="457011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ja-JP" altLang="en-US" sz="3600" dirty="0">
                <a:latin typeface="Arial Narrow" pitchFamily="34" charset="0"/>
              </a:rPr>
              <a:t>年次寄付は補助金の原資です。</a:t>
            </a:r>
            <a:br>
              <a:rPr kumimoji="0" lang="en-US" altLang="ja-JP" sz="3600" dirty="0">
                <a:latin typeface="Arial Narrow" pitchFamily="34" charset="0"/>
              </a:rPr>
            </a:br>
            <a:r>
              <a:rPr kumimoji="0" lang="ja-JP" altLang="en-US" sz="3600" dirty="0">
                <a:latin typeface="Arial Narrow" pitchFamily="34" charset="0"/>
              </a:rPr>
              <a:t>財団へのご寄附をお願いします。</a:t>
            </a:r>
            <a:endParaRPr lang="ja-JP" altLang="en-US" sz="1400" dirty="0">
              <a:latin typeface="Arial Narrow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95804" y="2895600"/>
            <a:ext cx="4195379" cy="461665"/>
          </a:xfrm>
          <a:prstGeom prst="rect">
            <a:avLst/>
          </a:prstGeom>
        </p:spPr>
        <p:txBody>
          <a:bodyPr wrap="none" lIns="91421" tIns="45711" rIns="91421" bIns="45711">
            <a:spAutoFit/>
          </a:bodyPr>
          <a:lstStyle/>
          <a:p>
            <a:pPr>
              <a:defRPr/>
            </a:pPr>
            <a:r>
              <a:rPr lang="ja-JP" altLang="en-US" dirty="0">
                <a:ln w="0"/>
                <a:solidFill>
                  <a:schemeClr val="bg1"/>
                </a:solidFill>
              </a:rPr>
              <a:t>ご清聴ありがとうございました。</a:t>
            </a:r>
          </a:p>
        </p:txBody>
      </p:sp>
      <p:pic>
        <p:nvPicPr>
          <p:cNvPr id="7" name="図 2">
            <a:extLst>
              <a:ext uri="{FF2B5EF4-FFF2-40B4-BE49-F238E27FC236}">
                <a16:creationId xmlns:a16="http://schemas.microsoft.com/office/drawing/2014/main" id="{EDF60B8A-539E-4C5D-A576-BADAC6501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7242630" cy="10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1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4BBC8842-3C0A-429C-BEEF-5FDA21B69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006827"/>
              </p:ext>
            </p:extLst>
          </p:nvPr>
        </p:nvGraphicFramePr>
        <p:xfrm>
          <a:off x="306453" y="1400462"/>
          <a:ext cx="7297996" cy="475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3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　　</a:t>
            </a:r>
            <a:r>
              <a:rPr lang="en-US" altLang="ja-JP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17-18</a:t>
            </a:r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人当りの年次寄付実績（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2018.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.30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ja-JP" altLang="en-US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9072" y="4702367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１６０～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１９９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3600" y="3716151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１２０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１４９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0" y="2287701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１１９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75558" y="1434864"/>
            <a:ext cx="142913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９９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7959" y="2160584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７３２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8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65" y="5710250"/>
            <a:ext cx="23050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801106" y="5606267"/>
            <a:ext cx="3130296" cy="84634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１５０以上　６５％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１６０以上　５２％）</a:t>
            </a:r>
            <a:endParaRPr lang="en-US" altLang="ja-JP" sz="2000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6342414-4B4D-49B0-9EF4-9B08CD6DB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5979164"/>
            <a:ext cx="2762250" cy="6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8E41DD87-A2FB-40A0-B8BF-9BC44AFCD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036115"/>
              </p:ext>
            </p:extLst>
          </p:nvPr>
        </p:nvGraphicFramePr>
        <p:xfrm>
          <a:off x="3021821" y="713702"/>
          <a:ext cx="7518250" cy="490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C12CAC3D-1EB4-47E8-B9F0-D7A2A8F6D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683305"/>
              </p:ext>
            </p:extLst>
          </p:nvPr>
        </p:nvGraphicFramePr>
        <p:xfrm>
          <a:off x="-1359246" y="1270396"/>
          <a:ext cx="6185011" cy="371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4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　　比較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52027" y="846039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人当りの年次寄付実績</a:t>
            </a:r>
            <a:endParaRPr lang="ja-JP" altLang="en-US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4264" y="3027947"/>
            <a:ext cx="1429130" cy="400053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１５０～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19400" y="1829122"/>
            <a:ext cx="1611522" cy="400053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１～</a:t>
            </a:r>
            <a:r>
              <a:rPr kumimoji="1" lang="en-US" altLang="ja-JP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sz="2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１４９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8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5353" y="4713948"/>
            <a:ext cx="3130296" cy="1123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１６－１７年度</a:t>
            </a:r>
            <a:endParaRPr lang="en-US" altLang="ja-JP" sz="1800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１５０以上　７４％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１６０以上　６７％）</a:t>
            </a:r>
            <a:endParaRPr lang="en-US" altLang="ja-JP" sz="2000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6342414-4B4D-49B0-9EF4-9B08CD6DB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5979164"/>
            <a:ext cx="2762250" cy="65684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CC7185B-7846-46A8-A973-D9ED128DD951}"/>
              </a:ext>
            </a:extLst>
          </p:cNvPr>
          <p:cNvSpPr txBox="1"/>
          <p:nvPr/>
        </p:nvSpPr>
        <p:spPr>
          <a:xfrm>
            <a:off x="5357712" y="5303007"/>
            <a:ext cx="3130296" cy="109255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１７－１８年度</a:t>
            </a:r>
            <a:endParaRPr lang="en-US" altLang="ja-JP" sz="1600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１５０以上　６５％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１６０以上　５２％）</a:t>
            </a:r>
            <a:endParaRPr lang="en-US" altLang="ja-JP" sz="2000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CC6935BB-3B21-4587-B7DD-3F56455D2FB0}"/>
              </a:ext>
            </a:extLst>
          </p:cNvPr>
          <p:cNvSpPr/>
          <p:nvPr/>
        </p:nvSpPr>
        <p:spPr>
          <a:xfrm>
            <a:off x="3722434" y="4830009"/>
            <a:ext cx="1143849" cy="84883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0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14396"/>
              </p:ext>
            </p:extLst>
          </p:nvPr>
        </p:nvGraphicFramePr>
        <p:xfrm>
          <a:off x="96774" y="1708084"/>
          <a:ext cx="8950452" cy="165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グラフ 27">
            <a:extLst>
              <a:ext uri="{FF2B5EF4-FFF2-40B4-BE49-F238E27FC236}">
                <a16:creationId xmlns:a16="http://schemas.microsoft.com/office/drawing/2014/main" id="{A9FBC7CF-0861-4761-B7C6-3EF56F879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25474"/>
              </p:ext>
            </p:extLst>
          </p:nvPr>
        </p:nvGraphicFramePr>
        <p:xfrm>
          <a:off x="211649" y="2735540"/>
          <a:ext cx="8568000" cy="223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5</a:t>
            </a:fld>
            <a:endParaRPr lang="en-US" altLang="ja-JP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　</a:t>
            </a:r>
            <a:r>
              <a:rPr lang="en-US" altLang="ja-JP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17-18</a:t>
            </a:r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個人別　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人当りの年次寄付実績（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2018.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.30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現在）</a:t>
            </a:r>
            <a:endParaRPr lang="ja-JP" altLang="en-US" sz="20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94781" y="1988561"/>
            <a:ext cx="1752600" cy="654949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$160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$199</a:t>
            </a: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５１％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9" y="822217"/>
            <a:ext cx="1239013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76010" y="1981225"/>
            <a:ext cx="1714500" cy="654949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$200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$299</a:t>
            </a:r>
          </a:p>
          <a:p>
            <a:pPr algn="ctr"/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１９％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98437" y="1988560"/>
            <a:ext cx="1752600" cy="654949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０～</a:t>
            </a:r>
            <a:r>
              <a:rPr lang="en-US" altLang="ja-JP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$159</a:t>
            </a:r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７％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52135" y="1684501"/>
            <a:ext cx="6857999" cy="228600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299770" y="1694854"/>
            <a:ext cx="1356740" cy="237744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81400" y="1258595"/>
            <a:ext cx="990600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kumimoji="1" lang="ja-JP" altLang="en-US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８４％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82840" y="1273307"/>
            <a:ext cx="990600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</a:t>
            </a:r>
            <a:r>
              <a:rPr kumimoji="1" lang="ja-JP" altLang="en-US" i="1" dirty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49836" y="5310294"/>
            <a:ext cx="5223604" cy="98484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地区平均（</a:t>
            </a:r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人）　＄</a:t>
            </a:r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193.43</a:t>
            </a:r>
          </a:p>
          <a:p>
            <a:pPr algn="ctr">
              <a:spcBef>
                <a:spcPts val="1200"/>
              </a:spcBef>
            </a:pPr>
            <a:r>
              <a:rPr kumimoji="1"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地区年次寄付合計　＄</a:t>
            </a:r>
            <a:r>
              <a:rPr kumimoji="1"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690,550.16</a:t>
            </a:r>
            <a:endParaRPr kumimoji="1" lang="ja-JP" altLang="en-US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6268" y="6260588"/>
            <a:ext cx="2758439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2016-17</a:t>
            </a:r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　＄</a:t>
            </a:r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661,192</a:t>
            </a:r>
            <a:endParaRPr lang="ja-JP" altLang="en-US" sz="18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04121B7-12B3-4F5C-99BA-4A828C017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5979164"/>
            <a:ext cx="2762250" cy="65684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0" y="1397123"/>
            <a:ext cx="1555854" cy="646274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sz="1800" dirty="0">
                <a:solidFill>
                  <a:srgbClr val="E0026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$300</a:t>
            </a:r>
            <a:r>
              <a:rPr lang="ja-JP" altLang="en-US" sz="1800" dirty="0">
                <a:solidFill>
                  <a:srgbClr val="E0026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800" dirty="0">
                <a:solidFill>
                  <a:srgbClr val="E0026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$732</a:t>
            </a:r>
          </a:p>
          <a:p>
            <a:pPr algn="ctr"/>
            <a:r>
              <a:rPr lang="ja-JP" altLang="en-US" sz="1800" dirty="0">
                <a:solidFill>
                  <a:srgbClr val="E0026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７％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EDA7F4A-F812-43A9-B550-2D9EBDC72F7F}"/>
              </a:ext>
            </a:extLst>
          </p:cNvPr>
          <p:cNvSpPr/>
          <p:nvPr/>
        </p:nvSpPr>
        <p:spPr>
          <a:xfrm>
            <a:off x="352134" y="4572141"/>
            <a:ext cx="6224179" cy="237744"/>
          </a:xfrm>
          <a:prstGeom prst="rect">
            <a:avLst/>
          </a:prstGeom>
          <a:solidFill>
            <a:srgbClr val="FF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4EA2CB4-E3E0-46A1-94FF-8DF562F93AE9}"/>
              </a:ext>
            </a:extLst>
          </p:cNvPr>
          <p:cNvSpPr/>
          <p:nvPr/>
        </p:nvSpPr>
        <p:spPr>
          <a:xfrm>
            <a:off x="6626733" y="4580033"/>
            <a:ext cx="1986533" cy="237744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64B6424-A7A4-40A0-B101-448F9D4F3C84}"/>
              </a:ext>
            </a:extLst>
          </p:cNvPr>
          <p:cNvSpPr txBox="1"/>
          <p:nvPr/>
        </p:nvSpPr>
        <p:spPr>
          <a:xfrm>
            <a:off x="3360419" y="4759464"/>
            <a:ext cx="1211581" cy="58475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3200" b="1" i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７５</a:t>
            </a:r>
            <a:r>
              <a:rPr kumimoji="1" lang="ja-JP" altLang="en-US" sz="3200" b="1" i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9EE5ED-71F0-4DC1-98C3-540C7CAE4BDC}"/>
              </a:ext>
            </a:extLst>
          </p:cNvPr>
          <p:cNvSpPr txBox="1"/>
          <p:nvPr/>
        </p:nvSpPr>
        <p:spPr>
          <a:xfrm>
            <a:off x="7299770" y="4742915"/>
            <a:ext cx="1211581" cy="400091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2000" b="1" i="1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２５</a:t>
            </a:r>
            <a:r>
              <a:rPr kumimoji="1" lang="ja-JP" altLang="en-US" sz="2000" b="1" i="1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％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CF8510E-E0D2-40CB-A066-FF43E9D83BC5}"/>
              </a:ext>
            </a:extLst>
          </p:cNvPr>
          <p:cNvSpPr txBox="1"/>
          <p:nvPr/>
        </p:nvSpPr>
        <p:spPr>
          <a:xfrm>
            <a:off x="96774" y="3439116"/>
            <a:ext cx="2264849" cy="830940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$300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$660</a:t>
            </a:r>
          </a:p>
          <a:p>
            <a:pPr algn="ctr"/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１０％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8DDE4BE-A1F7-4072-8C3D-ED1C73A071A0}"/>
              </a:ext>
            </a:extLst>
          </p:cNvPr>
          <p:cNvSpPr txBox="1"/>
          <p:nvPr/>
        </p:nvSpPr>
        <p:spPr>
          <a:xfrm>
            <a:off x="2437209" y="4854768"/>
            <a:ext cx="1354352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altLang="ja-JP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2017-18</a:t>
            </a:r>
            <a:endParaRPr lang="ja-JP" altLang="en-US" sz="1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FF986E5-4953-47EC-BF60-D20BA1EB4C60}"/>
              </a:ext>
            </a:extLst>
          </p:cNvPr>
          <p:cNvSpPr txBox="1"/>
          <p:nvPr/>
        </p:nvSpPr>
        <p:spPr>
          <a:xfrm>
            <a:off x="2630329" y="1303122"/>
            <a:ext cx="1239014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en-US" altLang="ja-JP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2016-17</a:t>
            </a:r>
            <a:endParaRPr lang="ja-JP" altLang="en-US" sz="18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E1AB742-664E-41FF-9646-7285C45EE54A}"/>
              </a:ext>
            </a:extLst>
          </p:cNvPr>
          <p:cNvSpPr/>
          <p:nvPr/>
        </p:nvSpPr>
        <p:spPr>
          <a:xfrm>
            <a:off x="373224" y="2556588"/>
            <a:ext cx="830425" cy="634481"/>
          </a:xfrm>
          <a:custGeom>
            <a:avLst/>
            <a:gdLst>
              <a:gd name="connsiteX0" fmla="*/ 0 w 830425"/>
              <a:gd name="connsiteY0" fmla="*/ 0 h 634481"/>
              <a:gd name="connsiteX1" fmla="*/ 0 w 830425"/>
              <a:gd name="connsiteY1" fmla="*/ 634481 h 634481"/>
              <a:gd name="connsiteX2" fmla="*/ 830425 w 830425"/>
              <a:gd name="connsiteY2" fmla="*/ 634481 h 634481"/>
              <a:gd name="connsiteX3" fmla="*/ 569168 w 830425"/>
              <a:gd name="connsiteY3" fmla="*/ 9330 h 634481"/>
              <a:gd name="connsiteX4" fmla="*/ 0 w 830425"/>
              <a:gd name="connsiteY4" fmla="*/ 0 h 63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425" h="634481">
                <a:moveTo>
                  <a:pt x="0" y="0"/>
                </a:moveTo>
                <a:lnTo>
                  <a:pt x="0" y="634481"/>
                </a:lnTo>
                <a:lnTo>
                  <a:pt x="830425" y="634481"/>
                </a:lnTo>
                <a:lnTo>
                  <a:pt x="569168" y="933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2000">
                <a:srgbClr val="C00000">
                  <a:tint val="66000"/>
                  <a:satMod val="160000"/>
                  <a:lumMod val="70000"/>
                </a:srgbClr>
              </a:gs>
              <a:gs pos="71000">
                <a:srgbClr val="C00000">
                  <a:tint val="44500"/>
                  <a:satMod val="160000"/>
                  <a:lumMod val="73000"/>
                  <a:lumOff val="27000"/>
                </a:srgbClr>
              </a:gs>
              <a:gs pos="84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5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CEC804C7-D9CB-4F91-9AA4-E83178077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908497"/>
              </p:ext>
            </p:extLst>
          </p:nvPr>
        </p:nvGraphicFramePr>
        <p:xfrm>
          <a:off x="1733260" y="1403378"/>
          <a:ext cx="4509618" cy="529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6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財団への寄付・ポリオ　</a:t>
            </a:r>
            <a:r>
              <a:rPr lang="en-US" altLang="ja-JP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17-18</a:t>
            </a:r>
            <a:endParaRPr lang="ja-JP" altLang="en-US" sz="3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7640" y="869495"/>
            <a:ext cx="8903208" cy="6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2" rIns="91383" bIns="45692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0" lang="ja-JP" altLang="en-US" sz="28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クラブ別　</a:t>
            </a:r>
            <a:r>
              <a:rPr kumimoji="0" lang="en-US" altLang="ja-JP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0" lang="ja-JP" altLang="en-US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人当りのポリオ・プラス基金寄付実績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2018.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kumimoji="0" lang="en-US" altLang="ja-JP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.30</a:t>
            </a:r>
            <a:r>
              <a:rPr kumimoji="0" lang="ja-JP" altLang="en-US" sz="2000" b="1" dirty="0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現在）</a:t>
            </a:r>
            <a:endParaRPr lang="ja-JP" altLang="en-US" sz="2000" dirty="0">
              <a:solidFill>
                <a:srgbClr val="00246C"/>
              </a:solidFill>
              <a:latin typeface="Georgia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81912" y="1981800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１００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6446" y="2749720"/>
            <a:ext cx="172228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28830" y="3572068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26562" y="1794158"/>
            <a:ext cx="142913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kumimoji="1" lang="en-US" altLang="ja-JP" b="1" dirty="0">
                <a:solidFill>
                  <a:srgbClr val="EE004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EE004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</a:t>
            </a:r>
            <a:endParaRPr kumimoji="1" lang="ja-JP" altLang="en-US" b="1" dirty="0">
              <a:solidFill>
                <a:srgbClr val="EE004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26681" y="1376198"/>
            <a:ext cx="1296542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$101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70688" y="822217"/>
            <a:ext cx="1411224" cy="609600"/>
          </a:xfrm>
          <a:prstGeom prst="rect">
            <a:avLst/>
          </a:prstGeom>
          <a:noFill/>
          <a:ln w="34925">
            <a:solidFill>
              <a:srgbClr val="FF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15001" y="5100147"/>
            <a:ext cx="3130296" cy="129260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txBody>
          <a:bodyPr wrap="square" lIns="91383" tIns="45692" rIns="91383" bIns="45692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５０以上　６２％</a:t>
            </a:r>
            <a:endParaRPr lang="en-US" altLang="ja-JP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sz="2000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６０以上　１７％）</a:t>
            </a:r>
            <a:endParaRPr lang="en-US" altLang="ja-JP" sz="2000" b="1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b="1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地区平均　</a:t>
            </a:r>
            <a:r>
              <a:rPr lang="ja-JP" altLang="en-US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＄４８．４２</a:t>
            </a:r>
            <a:endParaRPr lang="en-US" altLang="ja-JP" b="1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8BB3412-3439-4801-8197-1A87F58FE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5979164"/>
            <a:ext cx="2762250" cy="65684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154BF02-7FCB-49DC-AE65-224821EA983D}"/>
              </a:ext>
            </a:extLst>
          </p:cNvPr>
          <p:cNvSpPr txBox="1"/>
          <p:nvPr/>
        </p:nvSpPr>
        <p:spPr>
          <a:xfrm>
            <a:off x="684224" y="4820641"/>
            <a:ext cx="2209800" cy="461665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kumimoji="1" lang="en-US" altLang="ja-JP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$</a:t>
            </a:r>
            <a:r>
              <a:rPr kumimoji="1"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8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右矢印 21"/>
          <p:cNvSpPr/>
          <p:nvPr/>
        </p:nvSpPr>
        <p:spPr>
          <a:xfrm rot="16200000">
            <a:off x="2846100" y="5770593"/>
            <a:ext cx="646306" cy="552636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50933" y="5273551"/>
            <a:ext cx="1123836" cy="415499"/>
          </a:xfrm>
          <a:prstGeom prst="rect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7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55452" y="914401"/>
            <a:ext cx="874951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21" tIns="45711" rIns="91421" bIns="45711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</a:t>
            </a:r>
            <a:r>
              <a:rPr lang="ja-JP" altLang="en-US" sz="28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クラブ別　年次基金　ポリオプラス基金寄付　一覧表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00835" y="1738990"/>
            <a:ext cx="1795271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会員が寄付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52552" y="2457288"/>
            <a:ext cx="3276599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クラブ事務局が預かる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6716" y="3574990"/>
            <a:ext cx="4991102" cy="46166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ロータリー財団へ送金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5376" y="4827859"/>
            <a:ext cx="5044442" cy="8309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ロータリー財団は着金確認後　</a:t>
            </a:r>
            <a:endParaRPr lang="en-US" altLang="ja-JP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マイロータリーの 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レポート</a:t>
            </a:r>
            <a:r>
              <a:rPr lang="ja-JP" altLang="en-US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に反映　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663193" y="2200656"/>
            <a:ext cx="438150" cy="272389"/>
          </a:xfrm>
          <a:prstGeom prst="downArrow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673860" y="2965390"/>
            <a:ext cx="438150" cy="609600"/>
          </a:xfrm>
          <a:prstGeom prst="downArrow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2663193" y="4013864"/>
            <a:ext cx="438150" cy="688809"/>
          </a:xfrm>
          <a:prstGeom prst="downArrow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866" y="3174880"/>
            <a:ext cx="3257550" cy="4001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各クラブで時期は様々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7219" y="4302559"/>
            <a:ext cx="3257550" cy="400110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着金後　約</a:t>
            </a:r>
            <a:r>
              <a:rPr lang="en-US" altLang="ja-JP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週間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7401" y="3970334"/>
            <a:ext cx="3124200" cy="2492990"/>
          </a:xfrm>
          <a:prstGeom prst="rect">
            <a:avLst/>
          </a:prstGeom>
          <a:solidFill>
            <a:srgbClr val="003366"/>
          </a:solidFill>
          <a:ln w="34925">
            <a:solidFill>
              <a:schemeClr val="tx2"/>
            </a:solidFill>
            <a:bevel/>
          </a:ln>
        </p:spPr>
        <p:txBody>
          <a:bodyPr wrap="square" lIns="91421" tIns="45711" rIns="91421" bIns="45711" rtlCol="0">
            <a:spAutoFit/>
          </a:bodyPr>
          <a:lstStyle/>
          <a:p>
            <a:pPr>
              <a:spcBef>
                <a:spcPts val="0"/>
              </a:spcBef>
            </a:pPr>
            <a:endParaRPr lang="en-US" altLang="ja-JP" sz="2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マイロータリーを閲覧し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一覧表作成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寄付から実績反映まで</a:t>
            </a:r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タイムラグ</a:t>
            </a:r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80763" y="3541430"/>
            <a:ext cx="2699603" cy="37365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18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ガバナー事務所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297935" y="6104783"/>
            <a:ext cx="2482823" cy="26528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9843" y="6042745"/>
            <a:ext cx="644316" cy="369314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閲覧</a:t>
            </a:r>
          </a:p>
        </p:txBody>
      </p:sp>
      <p:cxnSp>
        <p:nvCxnSpPr>
          <p:cNvPr id="31" name="直線コネクタ 30"/>
          <p:cNvCxnSpPr/>
          <p:nvPr/>
        </p:nvCxnSpPr>
        <p:spPr>
          <a:xfrm>
            <a:off x="2136810" y="2133600"/>
            <a:ext cx="1604448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下矢印 7"/>
          <p:cNvSpPr/>
          <p:nvPr/>
        </p:nvSpPr>
        <p:spPr>
          <a:xfrm>
            <a:off x="5135098" y="1961972"/>
            <a:ext cx="645660" cy="3897578"/>
          </a:xfrm>
          <a:prstGeom prst="downArrow">
            <a:avLst/>
          </a:prstGeom>
          <a:gradFill>
            <a:gsLst>
              <a:gs pos="0">
                <a:srgbClr val="003366"/>
              </a:gs>
              <a:gs pos="100000">
                <a:schemeClr val="bg1">
                  <a:lumMod val="8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036FD4B1-EBE2-4213-826D-8A50241F1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74340"/>
            <a:ext cx="1941468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11" grpId="0"/>
      <p:bldP spid="12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1" grpId="0" animBg="1"/>
      <p:bldP spid="1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8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4001" y="94565"/>
            <a:ext cx="6096000" cy="584775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9017" y="1600201"/>
            <a:ext cx="7696200" cy="3810897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寄付を推進するには　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ロータリー財団活動の透明性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寄付金使途の自主性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税制上の優遇措置</a:t>
            </a:r>
            <a:endParaRPr lang="en-US" altLang="ja-JP" sz="32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200" i="1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４</a:t>
            </a:r>
            <a:r>
              <a:rPr lang="ja-JP" altLang="en-US" sz="32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募金方法の工夫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8" y="423530"/>
            <a:ext cx="4165975" cy="20228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3E560B5-FE16-4C73-B011-391C1D6A4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4" y="5943600"/>
            <a:ext cx="2911809" cy="6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6989062" y="2309681"/>
            <a:ext cx="2000250" cy="1509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9</a:t>
            </a:fld>
            <a:endParaRPr lang="en-US" altLang="ja-JP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45512" y="-152396"/>
            <a:ext cx="7315200" cy="1261559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財団への寄付推進　　　　</a:t>
            </a:r>
            <a:r>
              <a:rPr lang="ja-JP" altLang="en-US" sz="3200" i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　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寄付金使途の自主性</a:t>
            </a:r>
            <a:endParaRPr lang="en-US" altLang="ja-JP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ja-JP" altLang="en-US" sz="28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88312" y="1563810"/>
            <a:ext cx="6858000" cy="611705"/>
          </a:xfrm>
          <a:prstGeom prst="rect">
            <a:avLst/>
          </a:prstGeom>
          <a:solidFill>
            <a:srgbClr val="1F497D"/>
          </a:solidFill>
        </p:spPr>
        <p:txBody>
          <a:bodyPr wrap="square" lIns="91099" tIns="45550" rIns="91099" bIns="455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３年前の年次基金寄付等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9168" y="2636046"/>
            <a:ext cx="3429000" cy="611705"/>
          </a:xfrm>
          <a:prstGeom prst="rect">
            <a:avLst/>
          </a:prstGeom>
          <a:solidFill>
            <a:srgbClr val="00B050"/>
          </a:solidFill>
        </p:spPr>
        <p:txBody>
          <a:bodyPr wrap="square" lIns="91099" tIns="45550" rIns="91099" bIns="455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地区財団活動資金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99023" y="4162079"/>
            <a:ext cx="1624091" cy="481861"/>
          </a:xfrm>
          <a:prstGeom prst="rect">
            <a:avLst/>
          </a:prstGeom>
          <a:noFill/>
          <a:ln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7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マッチング</a:t>
            </a:r>
            <a:endParaRPr lang="en-US" altLang="ja-JP" sz="17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右中かっこ 9"/>
          <p:cNvSpPr/>
          <p:nvPr/>
        </p:nvSpPr>
        <p:spPr>
          <a:xfrm rot="5400000">
            <a:off x="3190234" y="2337494"/>
            <a:ext cx="400050" cy="4960872"/>
          </a:xfrm>
          <a:prstGeom prst="rightBrace">
            <a:avLst/>
          </a:prstGeom>
          <a:ln w="28575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2588584" y="2249610"/>
            <a:ext cx="457201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カーブ矢印 16"/>
          <p:cNvSpPr/>
          <p:nvPr/>
        </p:nvSpPr>
        <p:spPr>
          <a:xfrm>
            <a:off x="6023115" y="2188741"/>
            <a:ext cx="838200" cy="163092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70104" y="2543210"/>
            <a:ext cx="1638299" cy="1098598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国際財団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活動資金</a:t>
            </a:r>
            <a:endParaRPr lang="en-US" altLang="ja-JP" sz="2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（ＷＦ）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56078" y="647840"/>
            <a:ext cx="1485900" cy="741529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4200" dirty="0">
                <a:solidFill>
                  <a:srgbClr val="FF00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５０％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7308340" y="4230810"/>
            <a:ext cx="1452372" cy="990600"/>
          </a:xfrm>
          <a:prstGeom prst="wedgeRoundRectCallout">
            <a:avLst>
              <a:gd name="adj1" fmla="val -110655"/>
              <a:gd name="adj2" fmla="val -60577"/>
              <a:gd name="adj3" fmla="val 16667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89112" y="4402943"/>
            <a:ext cx="1600200" cy="654986"/>
          </a:xfrm>
          <a:prstGeom prst="rect">
            <a:avLst/>
          </a:prstGeom>
          <a:noFill/>
        </p:spPr>
        <p:txBody>
          <a:bodyPr wrap="square" lIns="91099" tIns="45550" rIns="91099" bIns="45550" rtlCol="0">
            <a:spAutoFit/>
          </a:bodyPr>
          <a:lstStyle/>
          <a:p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シェアを</a:t>
            </a:r>
            <a:endParaRPr lang="en-US" altLang="ja-JP" sz="1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8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増やすカギ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988358" y="3385138"/>
            <a:ext cx="535689" cy="61170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46244" y="3514982"/>
            <a:ext cx="741807" cy="352018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寄贈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594687" y="3391875"/>
            <a:ext cx="1594688" cy="607500"/>
          </a:xfrm>
          <a:prstGeom prst="rect">
            <a:avLst/>
          </a:prstGeom>
          <a:solidFill>
            <a:srgbClr val="CCFF99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08604" y="3391894"/>
            <a:ext cx="1670625" cy="611686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地区補助金</a:t>
            </a:r>
            <a:endParaRPr lang="en-US" altLang="ja-JP" sz="17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DDF</a:t>
            </a:r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の５０％）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265313" y="3391876"/>
            <a:ext cx="1113750" cy="61170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449899" y="3381672"/>
            <a:ext cx="1420867" cy="611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62" tIns="32023" rIns="64062" bIns="32023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95449" y="3400589"/>
            <a:ext cx="2967228" cy="611705"/>
          </a:xfrm>
          <a:prstGeom prst="rect">
            <a:avLst/>
          </a:prstGeom>
          <a:noFill/>
          <a:ln w="38100">
            <a:noFill/>
          </a:ln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グローバル補助金</a:t>
            </a:r>
            <a:endParaRPr lang="en-US" altLang="ja-JP" sz="1700" dirty="0">
              <a:solidFill>
                <a:srgbClr val="0033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700" dirty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グローバル奨学金</a:t>
            </a:r>
          </a:p>
        </p:txBody>
      </p:sp>
      <p:sp>
        <p:nvSpPr>
          <p:cNvPr id="27" name="右中かっこ 26"/>
          <p:cNvSpPr/>
          <p:nvPr/>
        </p:nvSpPr>
        <p:spPr>
          <a:xfrm rot="5400000">
            <a:off x="5096030" y="3456144"/>
            <a:ext cx="172148" cy="1377184"/>
          </a:xfrm>
          <a:prstGeom prst="rightBrac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099" tIns="45550" rIns="91099" bIns="45550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4379612" y="1335211"/>
            <a:ext cx="18288" cy="4917673"/>
          </a:xfrm>
          <a:prstGeom prst="line">
            <a:avLst/>
          </a:prstGeom>
          <a:ln w="88900">
            <a:solidFill>
              <a:srgbClr val="FF0066">
                <a:alpha val="97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909823" y="5119686"/>
            <a:ext cx="4960872" cy="438580"/>
          </a:xfrm>
          <a:prstGeom prst="rect">
            <a:avLst/>
          </a:prstGeom>
          <a:solidFill>
            <a:srgbClr val="CC0000"/>
          </a:solidFill>
        </p:spPr>
        <p:txBody>
          <a:bodyPr wrap="square" lIns="91099" tIns="45550" rIns="91099" bIns="45550" rtlCol="0">
            <a:spAutoFit/>
          </a:bodyPr>
          <a:lstStyle/>
          <a:p>
            <a:pPr algn="ctr"/>
            <a:r>
              <a:rPr lang="ja-JP" altLang="en-US" sz="17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２６６０地区実績</a:t>
            </a:r>
            <a:r>
              <a:rPr lang="ja-JP" altLang="en-US" sz="22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８０％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97984367-93F5-4191-8F51-79D7D64C0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5" y="6103668"/>
            <a:ext cx="2238666" cy="5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0" grpId="0" animBg="1"/>
      <p:bldP spid="14" grpId="0" animBg="1"/>
      <p:bldP spid="17" grpId="0" animBg="1"/>
      <p:bldP spid="18" grpId="0"/>
      <p:bldP spid="20" grpId="0"/>
      <p:bldP spid="7" grpId="0" animBg="1"/>
      <p:bldP spid="8" grpId="0"/>
      <p:bldP spid="9" grpId="0" animBg="1"/>
      <p:bldP spid="19" grpId="0"/>
      <p:bldP spid="23" grpId="0" animBg="1"/>
      <p:bldP spid="24" grpId="0"/>
      <p:bldP spid="25" grpId="0" animBg="1"/>
      <p:bldP spid="26" grpId="0" animBg="1"/>
      <p:bldP spid="21" grpId="0"/>
      <p:bldP spid="27" grpId="0" animBg="1"/>
      <p:bldP spid="22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24884</TotalTime>
  <Words>897</Words>
  <Application>Microsoft Office PowerPoint</Application>
  <PresentationFormat>画面に合わせる (4:3)</PresentationFormat>
  <Paragraphs>285</Paragraphs>
  <Slides>27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6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50" baseType="lpstr">
      <vt:lpstr>HGPｺﾞｼｯｸE</vt:lpstr>
      <vt:lpstr>HGP創英角ｺﾞｼｯｸUB</vt:lpstr>
      <vt:lpstr>HGP創英角ﾎﾟｯﾌﾟ体</vt:lpstr>
      <vt:lpstr>HGｺﾞｼｯｸE</vt:lpstr>
      <vt:lpstr>HG丸ｺﾞｼｯｸM-PRO</vt:lpstr>
      <vt:lpstr>Meiryo UI</vt:lpstr>
      <vt:lpstr>ＭＳ Ｐゴシック</vt:lpstr>
      <vt:lpstr>ＭＳ ゴシック</vt:lpstr>
      <vt:lpstr>Arial</vt:lpstr>
      <vt:lpstr>Arial Narrow</vt:lpstr>
      <vt:lpstr>Arial Narrow Bold</vt:lpstr>
      <vt:lpstr>Calibri</vt:lpstr>
      <vt:lpstr>Century Schoolbook</vt:lpstr>
      <vt:lpstr>Georgia</vt:lpstr>
      <vt:lpstr>Times New Roman</vt:lpstr>
      <vt:lpstr>Tw Cen MT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Photo Editor 写真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Database Functional Overview</dc:title>
  <dc:creator>Simone Webb</dc:creator>
  <cp:lastModifiedBy>大谷 隆英</cp:lastModifiedBy>
  <cp:revision>1287</cp:revision>
  <cp:lastPrinted>2016-08-27T01:19:22Z</cp:lastPrinted>
  <dcterms:created xsi:type="dcterms:W3CDTF">2007-01-17T18:13:17Z</dcterms:created>
  <dcterms:modified xsi:type="dcterms:W3CDTF">2018-08-29T02:38:27Z</dcterms:modified>
</cp:coreProperties>
</file>